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FAF84-EB06-4123-BC57-6D03D7F72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75642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B2FBA-1CEB-464E-9D43-B697B60B6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0248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fld id="{EA750410-DFB5-454E-B68C-EC5B12671884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fld id="{7A52B4A8-A4D0-4125-ABE9-BA1F74A53886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fld id="{61DF2A33-474B-45EA-8CB7-C516D015FBFF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fld id="{6A3F20F3-F0E9-4871-AEF6-822A7BB01380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fld id="{CC1EC682-B141-4352-B977-B837AB985E6A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fld id="{5C720230-CFBA-4BC8-8EBE-A6C6A9D74F37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fld id="{AD344FDB-9607-4819-B905-98E32AAB3475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DA68-E3ED-4D17-BF99-2CB5E41419B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B2B8-431B-4145-AD87-676FBB4E5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23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DA68-E3ED-4D17-BF99-2CB5E41419B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B2B8-431B-4145-AD87-676FBB4E5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9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DA68-E3ED-4D17-BF99-2CB5E41419B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B2B8-431B-4145-AD87-676FBB4E5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DA68-E3ED-4D17-BF99-2CB5E41419B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B2B8-431B-4145-AD87-676FBB4E5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8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DA68-E3ED-4D17-BF99-2CB5E41419B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B2B8-431B-4145-AD87-676FBB4E5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2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DA68-E3ED-4D17-BF99-2CB5E41419B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B2B8-431B-4145-AD87-676FBB4E5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DA68-E3ED-4D17-BF99-2CB5E41419B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B2B8-431B-4145-AD87-676FBB4E5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32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DA68-E3ED-4D17-BF99-2CB5E41419B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B2B8-431B-4145-AD87-676FBB4E5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42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DA68-E3ED-4D17-BF99-2CB5E41419B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B2B8-431B-4145-AD87-676FBB4E5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1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DA68-E3ED-4D17-BF99-2CB5E41419B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B2B8-431B-4145-AD87-676FBB4E5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41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DA68-E3ED-4D17-BF99-2CB5E41419B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B2B8-431B-4145-AD87-676FBB4E5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2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9DA68-E3ED-4D17-BF99-2CB5E41419B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6B2B8-431B-4145-AD87-676FBB4E5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3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t2.gstatic.com/images?q=tbn:ANd9GcQEPFRJQmuXrw5e5mRd4Gd4aEZIqXqlx3FkCKnRLEF5cuk2s00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extLst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1500" dirty="0">
                <a:ln>
                  <a:solidFill>
                    <a:schemeClr val="bg1"/>
                  </a:solidFill>
                </a:ln>
                <a:latin typeface="Ravie" pitchFamily="82" charset="0"/>
              </a:rPr>
              <a:t>Yeast </a:t>
            </a:r>
            <a:r>
              <a:rPr lang="en-US" sz="11500" dirty="0" smtClean="0">
                <a:ln>
                  <a:solidFill>
                    <a:schemeClr val="bg1"/>
                  </a:solidFill>
                </a:ln>
                <a:latin typeface="Ravie" pitchFamily="82" charset="0"/>
              </a:rPr>
              <a:t>Breads</a:t>
            </a:r>
            <a:endParaRPr lang="en-US" sz="11500" dirty="0">
              <a:ln>
                <a:solidFill>
                  <a:schemeClr val="bg1"/>
                </a:solidFill>
              </a:ln>
              <a:latin typeface="Ravie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6595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latin typeface="Ravie" panose="04040805050809020602" pitchFamily="82" charset="0"/>
              </a:rPr>
              <a:t>Fermentation/Proofing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48307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600" i="1" dirty="0" smtClean="0">
                <a:latin typeface="Kristen ITC" panose="03050502040202030202" pitchFamily="66" charset="0"/>
              </a:rPr>
              <a:t>________________________</a:t>
            </a:r>
            <a:r>
              <a:rPr lang="en-US" altLang="en-US" sz="2600" dirty="0" smtClean="0">
                <a:latin typeface="Kristen ITC" panose="03050502040202030202" pitchFamily="66" charset="0"/>
              </a:rPr>
              <a:t>: enzymes in yeast produce alcohols &amp; CO2 by breaking down carbohydrates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sz="2600" dirty="0" smtClean="0">
                <a:latin typeface="Kristen ITC" panose="03050502040202030202" pitchFamily="66" charset="0"/>
              </a:rPr>
              <a:t>As gas __________________ the bread it pushes around protein &amp; water molecules, enabling them to form more _________________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altLang="en-US" sz="2600" dirty="0" smtClean="0">
              <a:latin typeface="Kristen ITC" panose="03050502040202030202" pitchFamily="66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600" i="1" dirty="0" smtClean="0">
                <a:latin typeface="Kristen ITC" panose="03050502040202030202" pitchFamily="66" charset="0"/>
              </a:rPr>
              <a:t>__________________________</a:t>
            </a:r>
            <a:r>
              <a:rPr lang="en-US" altLang="en-US" sz="2600" dirty="0" smtClean="0">
                <a:latin typeface="Kristen ITC" panose="03050502040202030202" pitchFamily="66" charset="0"/>
              </a:rPr>
              <a:t>: </a:t>
            </a:r>
            <a:r>
              <a:rPr lang="en-US" sz="2400" dirty="0">
                <a:latin typeface="Kristen ITC" pitchFamily="66" charset="0"/>
              </a:rPr>
              <a:t>Activating yeast before adding it to the dry ingredients by mixing it with warm water and a pinch of sugar</a:t>
            </a:r>
            <a:r>
              <a:rPr lang="en-US" sz="2400" dirty="0" smtClean="0">
                <a:latin typeface="Kristen ITC" pitchFamily="66" charset="0"/>
              </a:rPr>
              <a:t>.</a:t>
            </a:r>
            <a:endParaRPr lang="en-US" altLang="en-US" sz="2600" dirty="0" smtClean="0">
              <a:latin typeface="Kristen ITC" panose="03050502040202030202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600" i="1" dirty="0" smtClean="0">
                <a:latin typeface="Kristen ITC" panose="03050502040202030202" pitchFamily="66" charset="0"/>
              </a:rPr>
              <a:t>___________________________</a:t>
            </a:r>
            <a:r>
              <a:rPr lang="en-US" altLang="en-US" sz="2600" dirty="0" smtClean="0">
                <a:latin typeface="Kristen ITC" panose="03050502040202030202" pitchFamily="66" charset="0"/>
              </a:rPr>
              <a:t>: allowing bread to rise in fridge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dirty="0" smtClean="0">
              <a:latin typeface="Kristen ITC" panose="03050502040202030202" pitchFamily="66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600" dirty="0" smtClean="0">
                <a:latin typeface="Kristen ITC" panose="03050502040202030202" pitchFamily="66" charset="0"/>
              </a:rPr>
              <a:t>Most CO2 is produced during the rising process at room temp. between 80-85 degrees F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2600" dirty="0" smtClean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59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Ravie" pitchFamily="82" charset="0"/>
              </a:rPr>
              <a:t>Punching down dough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smtClean="0">
                <a:latin typeface="Kristen ITC" panose="03050502040202030202" pitchFamily="66" charset="0"/>
              </a:rPr>
              <a:t>Excess gas escapes which makes it ____________________________________!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dirty="0" smtClean="0">
              <a:latin typeface="Kristen ITC" panose="03050502040202030202" pitchFamily="66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smtClean="0">
                <a:latin typeface="Kristen ITC" panose="03050502040202030202" pitchFamily="66" charset="0"/>
              </a:rPr>
              <a:t>How do you know when to punch down dough?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dirty="0" smtClean="0">
              <a:latin typeface="Kristen ITC" panose="03050502040202030202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1" charset="2"/>
              <a:buNone/>
              <a:defRPr/>
            </a:pPr>
            <a:endParaRPr lang="en-US" altLang="en-US" dirty="0" smtClean="0">
              <a:latin typeface="Kristen ITC" panose="03050502040202030202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1" charset="2"/>
              <a:buNone/>
              <a:defRPr/>
            </a:pPr>
            <a:endParaRPr lang="en-US" altLang="en-US" dirty="0" smtClean="0">
              <a:latin typeface="Kristen ITC" panose="03050502040202030202" pitchFamily="66" charset="0"/>
            </a:endParaRPr>
          </a:p>
        </p:txBody>
      </p:sp>
      <p:pic>
        <p:nvPicPr>
          <p:cNvPr id="4" name="Picture 5" descr="http://cookshootblog.com/wp-content/uploads/2010/04/BreadDoug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639" y="4267200"/>
            <a:ext cx="3215473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34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latin typeface="Ravie" panose="04040805050809020602" pitchFamily="82" charset="0"/>
              </a:rPr>
              <a:t>2 types of mixing methods</a:t>
            </a:r>
          </a:p>
        </p:txBody>
      </p:sp>
      <p:pic>
        <p:nvPicPr>
          <p:cNvPr id="4" name="Picture 5" descr="http://www.visualphotos.com/photo/1x8015641/mixing_pancake_batter_with_a_wooden_spoon_6816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1" b="5190"/>
          <a:stretch>
            <a:fillRect/>
          </a:stretch>
        </p:blipFill>
        <p:spPr bwMode="auto">
          <a:xfrm>
            <a:off x="2362200" y="3238497"/>
            <a:ext cx="4868069" cy="3634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95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Ravie" pitchFamily="82" charset="0"/>
              </a:rPr>
              <a:t>Conventional Method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en-US" sz="2800" dirty="0" smtClean="0">
                <a:latin typeface="Kristen ITC" pitchFamily="66" charset="0"/>
              </a:rPr>
              <a:t>Dissolve yeast in water (________________ degrees F.) and let stand for ___________ minutes</a:t>
            </a:r>
          </a:p>
          <a:p>
            <a:pPr marL="457200" lvl="1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z="2400" dirty="0" smtClean="0">
                <a:latin typeface="Kristen ITC" pitchFamily="66" charset="0"/>
              </a:rPr>
              <a:t>Water too cold= growth won’t take place</a:t>
            </a:r>
          </a:p>
          <a:p>
            <a:pPr marL="457200" lvl="1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z="2400" dirty="0" smtClean="0">
                <a:latin typeface="Kristen ITC" pitchFamily="66" charset="0"/>
              </a:rPr>
              <a:t>Water too hot= yeast is killed</a:t>
            </a:r>
          </a:p>
          <a:p>
            <a:pPr marL="457200" lvl="1" indent="0" algn="ctr" eaLnBrk="1" hangingPunct="1">
              <a:lnSpc>
                <a:spcPct val="90000"/>
              </a:lnSpc>
              <a:buFont typeface="Arial" charset="0"/>
              <a:buNone/>
            </a:pPr>
            <a:endParaRPr lang="en-US" altLang="en-US" sz="2400" dirty="0" smtClean="0">
              <a:latin typeface="Kristen ITC" pitchFamily="66" charset="0"/>
            </a:endParaRPr>
          </a:p>
          <a:p>
            <a:pPr marL="457200" lvl="1" indent="0" algn="ctr" eaLnBrk="1" hangingPunct="1">
              <a:lnSpc>
                <a:spcPct val="90000"/>
              </a:lnSpc>
              <a:buFont typeface="Arial" charset="0"/>
              <a:buNone/>
            </a:pPr>
            <a:endParaRPr lang="en-US" altLang="en-US" sz="2400" dirty="0" smtClean="0">
              <a:latin typeface="Kristen ITC" pitchFamily="66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z="2800" dirty="0" smtClean="0">
                <a:latin typeface="Kristen ITC" pitchFamily="66" charset="0"/>
              </a:rPr>
              <a:t>Heat the _____________________________, to melt the fat.</a:t>
            </a: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z="2800" dirty="0" smtClean="0">
                <a:latin typeface="Kristen ITC" pitchFamily="66" charset="0"/>
              </a:rPr>
              <a:t>  </a:t>
            </a: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z="2800" dirty="0" smtClean="0">
                <a:latin typeface="Kristen ITC" pitchFamily="66" charset="0"/>
              </a:rPr>
              <a:t>Cool the liquid to about ________degrees F. while still warm, add the dissolved yeast</a:t>
            </a: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endParaRPr lang="en-US" altLang="en-US" sz="2800" dirty="0" smtClean="0">
              <a:latin typeface="Kristen ITC" pitchFamily="66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z="2800" dirty="0" smtClean="0">
                <a:latin typeface="Kristen ITC" pitchFamily="66" charset="0"/>
              </a:rPr>
              <a:t>Add the flour and mix according to the recipe</a:t>
            </a:r>
          </a:p>
        </p:txBody>
      </p:sp>
      <p:pic>
        <p:nvPicPr>
          <p:cNvPr id="4" name="Picture 5" descr="http://us.123rf.com/400wm/400/400/Cole123RF/Cole123RF0803/Cole123RF080300328/2775812-thermometer-with-temperature-rising--vect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1" y="1524000"/>
            <a:ext cx="662244" cy="22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629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Ravie" pitchFamily="82" charset="0"/>
              </a:rPr>
              <a:t>Mixer Method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486400"/>
          </a:xfrm>
        </p:spPr>
        <p:txBody>
          <a:bodyPr>
            <a:normAutofit fontScale="92500"/>
          </a:bodyPr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z="2800" dirty="0" smtClean="0">
                <a:latin typeface="Kristen ITC" pitchFamily="66" charset="0"/>
              </a:rPr>
              <a:t>Use only __________________________________</a:t>
            </a: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endParaRPr lang="en-US" altLang="en-US" sz="1200" dirty="0" smtClean="0">
              <a:latin typeface="Kristen ITC" pitchFamily="66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z="2800" dirty="0" smtClean="0">
                <a:latin typeface="Kristen ITC" pitchFamily="66" charset="0"/>
              </a:rPr>
              <a:t>Combine __________________________with part of the flour, sugar, and salt</a:t>
            </a: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endParaRPr lang="en-US" altLang="en-US" sz="1200" dirty="0" smtClean="0">
              <a:latin typeface="Kristen ITC" pitchFamily="66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z="2800" dirty="0" smtClean="0">
                <a:latin typeface="Kristen ITC" pitchFamily="66" charset="0"/>
              </a:rPr>
              <a:t>Heat fat and liquid between ____________ degrees F. </a:t>
            </a: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endParaRPr lang="en-US" altLang="en-US" sz="1200" dirty="0" smtClean="0">
              <a:latin typeface="Kristen ITC" pitchFamily="66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z="2800" dirty="0" smtClean="0">
                <a:latin typeface="Kristen ITC" pitchFamily="66" charset="0"/>
              </a:rPr>
              <a:t>Add liquid to dry ingredients and beat until well blended</a:t>
            </a: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endParaRPr lang="en-US" altLang="en-US" sz="1200" dirty="0" smtClean="0">
              <a:latin typeface="Kristen ITC" pitchFamily="66" charset="0"/>
            </a:endParaRPr>
          </a:p>
          <a:p>
            <a:pPr marL="457200" lvl="1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dirty="0" smtClean="0">
                <a:latin typeface="Kristen ITC" pitchFamily="66" charset="0"/>
              </a:rPr>
              <a:t>Higher temp. needed because there are more ingredients to be warmed so that yeast growth can be activated</a:t>
            </a:r>
          </a:p>
          <a:p>
            <a:pPr marL="457200" lvl="1" indent="0" algn="ctr" eaLnBrk="1" hangingPunct="1">
              <a:lnSpc>
                <a:spcPct val="90000"/>
              </a:lnSpc>
              <a:buFont typeface="Arial" charset="0"/>
              <a:buNone/>
            </a:pPr>
            <a:endParaRPr lang="en-US" altLang="en-US" sz="1200" dirty="0" smtClean="0">
              <a:latin typeface="Kristen ITC" pitchFamily="66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z="2800" dirty="0" smtClean="0">
                <a:latin typeface="Kristen ITC" pitchFamily="66" charset="0"/>
              </a:rPr>
              <a:t>Add the remaining flour and continue mixing according to the recipe.</a:t>
            </a:r>
          </a:p>
        </p:txBody>
      </p:sp>
    </p:spTree>
    <p:extLst>
      <p:ext uri="{BB962C8B-B14F-4D97-AF65-F5344CB8AC3E}">
        <p14:creationId xmlns:p14="http://schemas.microsoft.com/office/powerpoint/2010/main" val="172285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-27709" y="228600"/>
            <a:ext cx="9160650" cy="1143000"/>
          </a:xfrm>
          <a:extLst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>
                <a:ln>
                  <a:solidFill>
                    <a:schemeClr val="bg1"/>
                  </a:solidFill>
                </a:ln>
                <a:latin typeface="Ravie" pitchFamily="82" charset="0"/>
              </a:rPr>
              <a:t>Characteristics of</a:t>
            </a:r>
            <a:br>
              <a:rPr lang="en-US" sz="4800" dirty="0">
                <a:ln>
                  <a:solidFill>
                    <a:schemeClr val="bg1"/>
                  </a:solidFill>
                </a:ln>
                <a:latin typeface="Ravie" pitchFamily="82" charset="0"/>
              </a:rPr>
            </a:br>
            <a:r>
              <a:rPr lang="en-US" sz="4800" dirty="0">
                <a:ln>
                  <a:solidFill>
                    <a:schemeClr val="bg1"/>
                  </a:solidFill>
                </a:ln>
                <a:latin typeface="Ravie" pitchFamily="82" charset="0"/>
              </a:rPr>
              <a:t>Yeast Breads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Kristen ITC" pitchFamily="66" charset="0"/>
              </a:rPr>
              <a:t>A high quality loaf of yeast bread has a large volume and a smooth, rounded top.</a:t>
            </a:r>
          </a:p>
          <a:p>
            <a:pPr eaLnBrk="1" hangingPunct="1"/>
            <a:endParaRPr lang="en-US" altLang="en-US" sz="1400" dirty="0" smtClean="0">
              <a:latin typeface="Kristen ITC" pitchFamily="66" charset="0"/>
            </a:endParaRPr>
          </a:p>
          <a:p>
            <a:pPr eaLnBrk="1" hangingPunct="1"/>
            <a:r>
              <a:rPr lang="en-US" altLang="en-US" dirty="0" smtClean="0">
                <a:latin typeface="Kristen ITC" pitchFamily="66" charset="0"/>
              </a:rPr>
              <a:t>If the yeast dough had been under- or over- worked, the finished product will have a _________________________.  (This is because the carbon dioxide leaked out)</a:t>
            </a:r>
          </a:p>
          <a:p>
            <a:pPr eaLnBrk="1" hangingPunct="1"/>
            <a:endParaRPr lang="en-US" altLang="en-US" dirty="0" smtClean="0">
              <a:latin typeface="Kristen ITC" pitchFamily="66" charset="0"/>
            </a:endParaRPr>
          </a:p>
        </p:txBody>
      </p:sp>
      <p:pic>
        <p:nvPicPr>
          <p:cNvPr id="4" name="Picture 4" descr="http://t0.gstatic.com/images?q=tbn:ANd9GcQIg85w-5j1neD1xNnK49Lt6aTuyN5jY_zt7cywWhzr_OIRnA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363788"/>
            <a:ext cx="1981200" cy="148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71366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-134257" y="228600"/>
            <a:ext cx="8229600" cy="1143000"/>
          </a:xfrm>
          <a:extLst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>
                <a:ln>
                  <a:solidFill>
                    <a:schemeClr val="bg1"/>
                  </a:solidFill>
                </a:ln>
                <a:latin typeface="Ravie" pitchFamily="82" charset="0"/>
              </a:rPr>
              <a:t>Characteristics of</a:t>
            </a:r>
            <a:br>
              <a:rPr lang="en-US" sz="4800" dirty="0">
                <a:ln>
                  <a:solidFill>
                    <a:schemeClr val="bg1"/>
                  </a:solidFill>
                </a:ln>
                <a:latin typeface="Ravie" pitchFamily="82" charset="0"/>
              </a:rPr>
            </a:br>
            <a:r>
              <a:rPr lang="en-US" sz="4800" dirty="0">
                <a:ln>
                  <a:solidFill>
                    <a:schemeClr val="bg1"/>
                  </a:solidFill>
                </a:ln>
                <a:latin typeface="Ravie" pitchFamily="82" charset="0"/>
              </a:rPr>
              <a:t>Yeast Breads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452596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>
                <a:latin typeface="Kristen ITC" pitchFamily="66" charset="0"/>
              </a:rPr>
              <a:t>If you allow bread to rise for too long before baking, the top of the loaf may be over expanding (mushroom top looking).</a:t>
            </a:r>
          </a:p>
          <a:p>
            <a:pPr eaLnBrk="1" hangingPunct="1"/>
            <a:endParaRPr lang="en-US" altLang="en-US" dirty="0" smtClean="0">
              <a:latin typeface="Kristen ITC" pitchFamily="66" charset="0"/>
            </a:endParaRPr>
          </a:p>
          <a:p>
            <a:pPr eaLnBrk="1" hangingPunct="1"/>
            <a:r>
              <a:rPr lang="en-US" altLang="en-US" dirty="0" smtClean="0">
                <a:latin typeface="Kristen ITC" pitchFamily="66" charset="0"/>
              </a:rPr>
              <a:t>If you do not allow bread to rise long enough before baking, it will have large _________________ on the sides of the loaf.</a:t>
            </a:r>
          </a:p>
        </p:txBody>
      </p:sp>
      <p:pic>
        <p:nvPicPr>
          <p:cNvPr id="4" name="Picture 4" descr="http://t3.gstatic.com/images?q=tbn:ANd9GcSdUj6lnKoDftM3NtP-PU0NJidXM-pBajYASBA-sHpMy6yI-716X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838200"/>
            <a:ext cx="2133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3612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Ravie" pitchFamily="82" charset="0"/>
              </a:rPr>
              <a:t>Time Saving Techniques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143" y="2115457"/>
            <a:ext cx="4533900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Kristen ITC" pitchFamily="66" charset="0"/>
              </a:rPr>
              <a:t>_____________________Dough- dough is designed to rise slowly in the refrigerator and is kneaded.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latin typeface="Kristen ITC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Kristen ITC" pitchFamily="66" charset="0"/>
              </a:rPr>
              <a:t>_______________ Dough -dough is designed to rise slowly in the refrigerator and uses the batter method.</a:t>
            </a:r>
          </a:p>
        </p:txBody>
      </p:sp>
      <p:sp>
        <p:nvSpPr>
          <p:cNvPr id="1843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86300" y="1828800"/>
            <a:ext cx="4457700" cy="5029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Kristen ITC" pitchFamily="66" charset="0"/>
              </a:rPr>
              <a:t>_____________ Dough -mix, knead and then freeze until ready for baking.</a:t>
            </a:r>
          </a:p>
          <a:p>
            <a:pPr eaLnBrk="1" hangingPunct="1"/>
            <a:endParaRPr lang="en-US" altLang="en-US" sz="1800" dirty="0" smtClean="0">
              <a:latin typeface="Kristen ITC" pitchFamily="66" charset="0"/>
            </a:endParaRPr>
          </a:p>
          <a:p>
            <a:pPr eaLnBrk="1" hangingPunct="1"/>
            <a:r>
              <a:rPr lang="en-US" altLang="en-US" dirty="0" smtClean="0">
                <a:latin typeface="Kristen ITC" pitchFamily="66" charset="0"/>
              </a:rPr>
              <a:t>Bread Machines -machine designed to make bread easily, but they are not           full-proof.</a:t>
            </a:r>
          </a:p>
        </p:txBody>
      </p:sp>
      <p:pic>
        <p:nvPicPr>
          <p:cNvPr id="5" name="Picture 4" descr="http://t3.gstatic.com/images?q=tbn:ANd9GcRYS-IqArCRtlv9PQjYw8DDXaPpBIoW3kJ1dj0GMvVR7-_RUzvyU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1865671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89342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extLst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n>
                  <a:solidFill>
                    <a:schemeClr val="bg1"/>
                  </a:solidFill>
                </a:ln>
                <a:latin typeface="Ravie" pitchFamily="82" charset="0"/>
              </a:rPr>
              <a:t>“Isn’t Bread Fattening?”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2020278"/>
            <a:ext cx="1874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n>
                  <a:solidFill>
                    <a:schemeClr val="bg1"/>
                  </a:solidFill>
                </a:ln>
                <a:latin typeface="Ravie" pitchFamily="82" charset="0"/>
              </a:rPr>
              <a:t>Answer: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46743" y="2535711"/>
            <a:ext cx="8686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600" b="1" dirty="0">
                <a:latin typeface="Kristen ITC" pitchFamily="66" charset="0"/>
              </a:rPr>
              <a:t>Bread provides mostly </a:t>
            </a:r>
            <a:r>
              <a:rPr lang="en-US" altLang="en-US" sz="3600" b="1" dirty="0" smtClean="0">
                <a:latin typeface="Kristen ITC" pitchFamily="66" charset="0"/>
              </a:rPr>
              <a:t>___________________carbohydrates</a:t>
            </a:r>
            <a:r>
              <a:rPr lang="en-US" altLang="en-US" sz="3600" b="1" dirty="0">
                <a:latin typeface="Kristen ITC" pitchFamily="66" charset="0"/>
              </a:rPr>
              <a:t>, which supply 2 calories per gram, or about </a:t>
            </a:r>
            <a:r>
              <a:rPr lang="en-US" altLang="en-US" sz="3600" b="1" dirty="0" smtClean="0">
                <a:latin typeface="Kristen ITC" pitchFamily="66" charset="0"/>
              </a:rPr>
              <a:t>_________ </a:t>
            </a:r>
            <a:r>
              <a:rPr lang="en-US" altLang="en-US" sz="3600" b="1" dirty="0">
                <a:latin typeface="Kristen ITC" pitchFamily="66" charset="0"/>
              </a:rPr>
              <a:t>calories for the average slice.  If you’re worried about calories, go easy on high-fat spreads, such as butter and margarine.</a:t>
            </a:r>
          </a:p>
        </p:txBody>
      </p:sp>
    </p:spTree>
    <p:extLst>
      <p:ext uri="{BB962C8B-B14F-4D97-AF65-F5344CB8AC3E}">
        <p14:creationId xmlns:p14="http://schemas.microsoft.com/office/powerpoint/2010/main" val="22284204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extLst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>
                <a:ln>
                  <a:solidFill>
                    <a:schemeClr val="bg1"/>
                  </a:solidFill>
                </a:ln>
                <a:latin typeface="Ravie" pitchFamily="82" charset="0"/>
              </a:rPr>
              <a:t>Yeast Breads in General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1798638"/>
            <a:ext cx="9220200" cy="47545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smtClean="0">
                <a:latin typeface="Kristen ITC" pitchFamily="66" charset="0"/>
              </a:rPr>
              <a:t>They have a distinctively appealing </a:t>
            </a:r>
            <a:r>
              <a:rPr lang="en-US" altLang="en-US" b="1" dirty="0" smtClean="0">
                <a:latin typeface="Kristen ITC" pitchFamily="66" charset="0"/>
              </a:rPr>
              <a:t>____________smell </a:t>
            </a:r>
            <a:r>
              <a:rPr lang="en-US" altLang="en-US" b="1" dirty="0" smtClean="0">
                <a:latin typeface="Kristen ITC" pitchFamily="66" charset="0"/>
              </a:rPr>
              <a:t>and delicious taste that cannot be matched to commercially prepared sandwich breads.</a:t>
            </a:r>
          </a:p>
          <a:p>
            <a:pPr eaLnBrk="1" hangingPunct="1"/>
            <a:endParaRPr lang="en-US" altLang="en-US" b="1" dirty="0" smtClean="0">
              <a:latin typeface="Kristen ITC" pitchFamily="66" charset="0"/>
            </a:endParaRPr>
          </a:p>
          <a:p>
            <a:pPr eaLnBrk="1" hangingPunct="1"/>
            <a:r>
              <a:rPr lang="en-US" altLang="en-US" b="1" dirty="0" smtClean="0">
                <a:latin typeface="Kristen ITC" pitchFamily="66" charset="0"/>
              </a:rPr>
              <a:t>Many meal managers rely on the ease of bread </a:t>
            </a:r>
            <a:r>
              <a:rPr lang="en-US" altLang="en-US" b="1" dirty="0" smtClean="0">
                <a:latin typeface="Kristen ITC" pitchFamily="66" charset="0"/>
              </a:rPr>
              <a:t>____________________to </a:t>
            </a:r>
            <a:r>
              <a:rPr lang="en-US" altLang="en-US" b="1" dirty="0" smtClean="0">
                <a:latin typeface="Kristen ITC" pitchFamily="66" charset="0"/>
              </a:rPr>
              <a:t>make homemade bread an option to their menu plans.</a:t>
            </a:r>
          </a:p>
        </p:txBody>
      </p:sp>
      <p:sp>
        <p:nvSpPr>
          <p:cNvPr id="3077" name="AutoShape 2" descr="data:image/jpeg;base64,/9j/4AAQSkZJRgABAQAAAQABAAD/2wCEAAkGBhMSERUUExQUFRUVGBUWGBgVFRcXGBcaGBcXFRcXGBgXHCYfGBkkHBQUHy8gJCcpLCwsFR4xNTAqNSYrLCkBCQoKDgwOGg8PGiwkHyQsLCwsLCwsLCwsLCwsLCwsLCwsLCwsLCwsLCwpLCwsLCwsLCwsLCwsLCwsLCwsLCwsLP/AABEIALcBEwMBIgACEQEDEQH/xAAcAAABBQEBAQAAAAAAAAAAAAAEAAIDBQYBBwj/xABGEAABAgQEAwQIAwUGBAcAAAABAhEAAwQhEjFBUQVhcQYTIoEyUpGhscHR8AdCYhQjcuHxFTNjc4KSJDRDUxYXRKKywtL/xAAZAQADAQEBAAAAAAAAAAAAAAABAgMEAAX/xAAqEQACAgICAgECBgMBAAAAAAAAAQIRAyESMUFREwQiMlJhcYHwkaGxFP/aAAwDAQACEQMRAD8A2MoNkOW53zyicn3Xt8YElrcMCPkB9Y6mcXycZE7dY8RM96ggTRmT97wRiYMGBOV/aTAExkqQQgqe6j6o3MEqXnldjbMQUKyZagUseTRXVCQkDYfXeJZk0BwL/CB6lZUWGlySYEmFKitwA47sXHiJsw2eAuOhKpagbJKDhJuArNz7IPnyVlB7sBwAcLgORnn8YBoeNSUt3spSykNhDFQvcsc4EWwyMnw+nUgutXhWQxX6NshhFzyLRsqOsSGCcK1Zl3SluatOhh8ridFULHcS1KLkLC5bJSPWxEjD1EFqp6ZCsOI+KzkOnpiAt5w0otuxFNVQVR1soXXK7tJzIWFAn9KRk0SLnUk1QQhR8QOigx3fToYEncNkoD40uW1uRuOcRq4csYgUKwG4mJUwJ0Be4PWDF+GkTl7TZY8R4DJUpIK1IxBg5F1HQHXdoqeI9h5YVeomIxs5KXUCLeE5YTtnDaDhcgzGTUATgG7talYknVgrPqM4sVcIrUqxJqe8QMkHwl/1A58hFE0tpE25eyuk9lxKSFSlomf4i/CrYAg5bPEdb2cqGdQOJWqbjkltT+ryi6RMrVF5kuXMlgOClytQNlJw6kagxFWdogEKSmRU4GcrwKwBIPiO4bbOOqPYfkn0VtXwaZKwpMvw2GNPohWlsw50MSDwEJUkhRBzFrbmLNHaOXMlEDGbMCoXVzY/Ew+fxinVJKZqg4T4gbONwdxyhJRi7plI5JJK0UnegqDJu1rhuaX3iGfMJUUuQFA3ZyNg2pi2l9lJSJAEuc5YKClF87pCvVF4z82dOQfFKmAAkOhOIAbunSJODToqssWgVEzPMABwVMFYuZOWUdC5hAC8JOC4TYZ+kEnP6xJPkJWtwo+PMt4UuPSL5/KKuf8Au5zqBxqIQm5Ljr0vDO30daQdNmIlN4hm4UuwfVIbIwQa4kgeFnyNyPrFZNUgApPi3QRZOxc2vyvEUniCEu/hJYNomzN/OJ3ffY5olrTmggEhyHF9PKKidxhCfTJcKwJ7vxOTdv0jmYEqDLSl0quR1LxXzQ7eLET5Hc9WEGLQG2WVTxHxECYQhTs5dai1yGyTEM2akoStRWwUWe5BwhgfWEUwnYQ7gMcIydjdgM2iWqqv+ExC/wC+UN9PhGuFtOvRmm9q/ZdYHlBQzOLFyyY84sJcwMASysITfIl9IDopGOWgC5w+2LFSAtwoOAlIOx3N9RDsCZoeGuAX0ZL/AMtIuZJcaF4zdLw2alH7tbp2V4h5A/IwTI4tOlDxyX/hOE9WVb3x38kRvEqdpmVs/OA1SmVleH13aGWsglE1Dbpce1MMRxinP/UAPNKh8obi60gpryP7qORL+3yf+6j3/SFCfd6f+B/t9hWI3u/z18niKv40mRhKkKKVO5GQbME79YETUEMq7AtmMmctuYL75RYOnApirGMQKcw2hvvGJPZtYbwziBmIKihUt2wpVnh0PWOiWEpOpUp3JiIpc4sTvfxXI08IGUOnTSAzhiG8We7jeHWxOjsqcHzyEVtbU3IwlhmU5Au9zqekRz6ggACzuHJ20vAonk2ze7E292vKJuWqHrdk66hSy9n9Y2sdG98ZfjE4oWJgsXKRhBBIG2+8aABIxbnJyzNqduUZTtLXdzTrKxjchCEqJcE3dxdgIrCLbSJzkkrMrV8XUpajjWQSbYixHQRacN40oBis5NuIoKCbJU3jMhY9YY0HzzHnGv4R+HVRUSu+kqlqTdlSlY0nkU/lPKNeXHoyQyos6btGUJZZ70HRQSU2uLm/lB3/AJgsQpSFAvk4YdQfjGendk62QkqVLSuWfCrCoFJ5EZpVAyKNa/D3alN/01AonIGhSfzo53jMoteSzaZrajtfLmsUrV3icyyEkdFNpBFF2tnMEGYVy38RSpK5mE5k/q+EZmi7A4yD3s1Ad3KMv9SdI1tL2YoVJCU1CUnIzAkI7wjPmG5w2n0xHrsnT+IXdAIMiYEuwUpWMgbki5OpixqfxApZaFNNdZsCkEeIjO9vOKeq7IUh/wDUmWp2QsLOBXts/wAYpuL9iJQB/f8AiAJZRACwNQD+XpDJiNF7LqSprvudbxPLDEEacgW9sZrhYmSUJSoktYE3LaAn4RrOHVKMBUWKsgNhqYxfG1OrN6mnGzlLw+lXjTNSoGYXMwTF5ne9vhD6bs1OKlKlcRnpKfCEhKMI2CgmyraxOpQUglKXORG3OKiu4b3yGTMmSli6VyyzHmnJQ5Rf5ONJkJYeW4ldW03EETVIXLROSCwUyWUDqBmH5wFXVk6QDLn0BA/Q7EEZg3GUGU/YOYu/7Spcw3UfGHV+q7p8osKL8O6oBxVrQr/MUpPkFBx0iqSfRG2uzP01dTz8MkpnAmyFEYgn9KyLsOcEVvYiYLiYC2ji/TQnlGlX2Mr0B01UiYr/ABJQDtpiEVs+pracjvKW6i2OUpOfLFYwJYvLQVkZnF9jqgG4LM5w7blJuW1aKniHBZyB3niW1wqX4glI1tcDqI1s/tIFLHeGbLVkBPlKA54VJsXgVPF5i5uITadWBJSO6mCWv+EpLP1MdFNM5zMHUiYJaVqSSm5DIJDb4xbygmRUKm8OnkBjJmImCx9EnCTzjYr4xOl4T3Hcy0O7JxEvuEAgw3hvHe+OFEkKloC+971pacChcKJDAOzPtGrFLdUQnddh3Zdd5ZUzmWjPdQBi8qaPCtThgptNPnGdopaJtnSEhKQlSckkaN6kXtRxCbJKUzk40AOFpL25KyUORvE2tlYv7QqlQu+FZDZAa6+ibRb000lIexa4zY6xU0lUhRdCgXyB8JHkYt5Tgl9crfHeJttdnVZV8VSkkHAGDuGY+TQGjhspbApz5kc4teIyXbS4hiJTOfv2wJSVDxRXns3T+p/71fWFBBV9vHInyfspxRnqlFVLwKQEKSCy0nUH0lE+qMi0W06idAAy1D2Ib8pEHUtAUmylFDBOFgx5/wAosE0YGQhZJVRaEX2ymkDu0sxFsgXcczHJk2x5XtmkaW06xbTZMVVbJd9On3eE60UcL2gOpLKJJSS2LCSDyDtlfIxXCsAN1Jteyrk6/wBIgq5KUklgFGzgsSd9ohRKStJCgbPphIe2WphqtknoJFWhRmBK0zFJwgs+FL3wg5EjWM3xUrnG7KQgskb7l4sKdCQDJk/3aXCiL3NzfVW8WCKJKR8RtGmCUdmabctGIqOAJdyluW8d4bNn0q8ch5av0qWkewFj5xs5vDgTbKHo4GDuYtzI8Ec4H+Is8K/fy0KcXUT6R52aNDR9q6acy56UOklQSVyyU7sQXSDtlGZrOEDFgQz5k2ty6xEeAJZjLSr4nzEZcmSEWaMeFyVnotDxOnmSypM5kapR4v8AT4XuOUFppZZSVPLS/iKihlE6Els+UeYIpJssYZK50lOiZS2A6WgikrquVLwInEZuqZL7xRJ1JUbmFWWDOeCZ6EvhgwPLly/SxKJUEtucJDX6RR9paKXKkqWKNa04gpawkLF7WQ7+yKen7RVaZQSVSZqg7qnBRJ2LCw6aRxPaKrUgpQiVjILTFTFLwncIsCYblFi/FNFbxPjMiXhQcWIKHhUgudgE5u3siej4uCSkO40Nj7IBquLVpCe8/Z1kZqMoYi+6s4qFIZePuZSVjVIYgx0oxkqsaHKDPUZM9KcGE4lFLrGQ5DrBNFTKmqDeAPcgZD6xiOEcVUohJ9Kwz8hHpVCkJSEDPX9R1MTW3vr0Wk6WuwlEuXLJSkeZuTzfURNiPluPnDe8ADYQQddR0jspTDf7+MU5bJVokRKUcodPo8SSFAKSdCLPp0POHJLAc9flDhOLPGiDS7ISTZkuO8C/MorKUnElJGJIOhteMzxjs/SzQnvMCFIGJSCEhwc8K7Ex6sVaFmjzztf2KmS8dRRyZcyaxdEwGZhGq6cKOFCtw3SOePdxFT8Mzc3g9IkDuptVJLOliQ45hWnOI6ziMoy8JXPLksDLExExg2IggEjkcozRrq4KKpkjvlhwlU0YzL/hSFMFdYgp+JzsWKpk1M3DdIQoy/8AcpIduQjlCXsDcfRr+HlIUSxwLsDswuORG0aWjrylKQPEgAuCLNudhyjI8Hq8KSVglCi6gM0E5EbNv7Y0FBOIJKTjSks6RcdR8w4hJ2mXhTQfTSJM4OkKlEksBdJG4f5QT+yVCT+7mpI0BJBboXBiGhqUrwkkKUkqY7PoQMoNFVc/eUS+Qf4wGorq5OcnGOQBI/2mA5/aKaB46daRvhX9IuV1gzeK+p4iSHBVfR9oCmm9pf39guFdMqFdoRsof6V/SFEx4wfWMdiuvy/9Ep/mNzJksI7MEI1IiCbVCI6RrSdkM9UVdUqCampgajkd8v8ASnPmdog3bpGhKlbKg8CXUKBSQgDNRD+QGsXKOx0kowzCuZv4ikHyTpGik04AsIkKIvGLSM0mm7M5/wCFpCQyEYALDCTFfO4MEqubacusayamKyuAIMc20dwjIrUcNSBleBOLVokI0xH0Q9iRrzA/lB0itSmWvGphLudyDk25e0ZxM4zppnTE2ySlnCQMh9TrDuerRCON8qfgdQ4QHMzxKuTa+rXicvmCk+Q+Rh6ilTOlL7XHxygn+zJS7JQXLABJxK6J3iPBSNHKgHvSPyjyJESJnA5pV7jF1I/Dicq+Iy/4l3HkIsaf8NSPSq5j/olp+KoMfpp+icvqca8mVGAhrO+ZcMNtjEc5KcklIO8eh03YSmSGV3kw7qW3uS0WA7O02AIMlBSk4gFXudScyYqvppeyMvrIeEzxqdw1RdiPIwBUcNWPzKHMh49yX2ZpCP8Al5XTC3vEUvE/w8ppn92ZshX+GrEnzSr5QfgnHzYP/TCXijznshRKNWgqKVBAUv0Q7geH3mPSpQBsbFs9uYMZuj7IVVHOUskTpWEjFL9IP6yDf2RfYvDYm2fTaOprtB5J9MspIYEG6hkRkobtoYUki40LuIr5FWQPd15wXSkwnJNqh+LSdkpqDjGzAcm+sEql2F/OBjJBDgnEMw1m3HMRGmqUl28Q2MD5ODfPyDjy/CHTJIsfiX8oaVOGNtr3EDoqiWYt+n7zhylv/TLzgrOu4ivG+mZjtX2RTPSVyimTUZ4wkYZnKYN/1C4jyziHC6xBUlc+YkjMOB0IbMcxHvQL5sRFVx3s3JqUYVpIIumYj05Z3A/MndJiinfQHBHlXCawJWQS7APzIDF+sWlOkpUe6OEC6Q/hL3JQ10fCKXifDptFPUieAEKvLnJBKFDI+W6TdMFy6opKcIuAAUu4KdCj1g8WkrViRdaLyRxm5E+WCzYVgYVXF3Wmx84sETUFAKZxxNktIV7FJv7oqZFYmyihtCk3uRpyiKeiWseNAfdBKSPMRnl+pZL0FqrJjnwhQ3Sr5GB509begr2QGaNAuibORycKA8jEMxEwZVJP8UsfIwYqIHyHKTN0lqbpCgTHM/7x9hhRo0S2bRHHRqYYvjI3ig7T8QkTKkhImCeXcU4MxM23hWEHIcwWjvDeyVZMDraSD65df+1OXQmPOeOSPRjlUug7iHHwlJLudBudBG14Bw/BKSD6TOr+I3P08oxkn8Nld4ha6h8CkqwiWwLF2d430iow5j2Q8IJO2DJJtUg7BDJkM/bUnl1gWoqxF20Z0mMqJ0U1dVgPDq3iAEVOBU7xOyXZO6yM25DeI05PRdNRWwGppFTS/i6JDsNztDDIKdMou6WcpKu7llWIlilLhSnzG7bxrOCdmEy/HMZS9BmlH/6Vziihy0iE8qhuRl+D9kamayj+7QfzLdyD6qMz7o3HCOz8unHgcrZitTYj0bIRYpEPEaYY4x6PPyZpT7EkQ6EBHWipA40KOtCaOs4YWhikxIRDSmOOIymA6ihQoF056ixg9oYpMChk66MrVcNVLGIeJI125H6w+hng5covzKbL2bxVVnCQCZknLVOx5DblGOeJxlygbseZSXGQVIUCQct/rAkxDEjbSBJFcFGx+9uYh5qC/i8j8jGbLkjJGmGNpkxSCPtxEshWIG7Eb69YFUsnruIklE9DGeMlY8o6JDKI0IhoURE6VE53H3lC7h8st4txfcSfL2VfFOHy6iWZc1AmIVmnIg+sk/lVzjyrtD2ZnUBJQrvKZRZKlD+7J/LNAug7KT4THsZlc4gqKZKgQWYhiFBwobEbRXHnlDsEscZdHjtJxNGFlqVKUzOoY0H/AFpuPMQdjJYgpXzlqCgfmIJ7V9hl0+KbShSpWa5QuuX+pHry+WYjKSpyVB2HUWPtEavtkrI/ctFxPqilyQR5QLOrQRm0Qpq1DKZMAyYqxD2Kjo4qpJclCuqEw0YLwByZCqqL2+MKChxf/CR/tEKL8US5M9L7PcAlU6Wlpa5IcuUg5pSTdKOQi+RJgOjnCDTUCPNjvbPUarSQ7DCKYb34jip4htCbEtMVfEpJY4c4NXVCKutrswM4VjIzdApVVNUm4RL/ALw89ED9R9wjS0VDcvhOiUpB8OyY5w6jCUnCpKfzEEC5Nyon3Rd9nqUXmMxLpG3NQ+Ea441FIx5MvbLDhXDBL8WEd4oMVDNvVeLSWiGIEECKIwybe2cSIkEMTDxBFY6OxwR2CIKOR2ORxxwxxocY40cEYREahExEMUI4ZEREQrQxcZwRDCIAyMzx3hrK7+UOcxA/+aR8RDZE4KTe9s9/LSNGtEZ2tpk06nP9xMU3+Us//Q+4xgzYEm5Lyb8Ge1xf8EYdPMe8D5iDZPiA+MCCYHYF+e/84JkqbLzG/wBIwQVSpmye0ECYxY+2J5VQxt/WICkN8toixeyNSnLGzPxUguoANx5/zgY84453jjP9/CJTnbuhoxpDVy+fQjSML2r/AA6x4p1MAmafEqWGCZu5RolfLIxv0hjpHVdARqPpFsb47BLej5xnVWEqSoFKklikghQIzBByMRyllZj2nth2GkVoxkYZyR4ZgtiHqTPWGxzEear4AqRN7taClQ0NwRuk/mHMR6OOcWtGWUZXsbIofCIUXKAQPRHsMKO5Mbijb1ZMu4y15c4YniIIsYMrmIjBcQrTInFL+E3T02jzprej0k9bNp/aA3iKZxHnGQTxxxA8/jfOAkwOSNPU8YAGfs15RJR0ilquQ+ZfIatzit7IcGm1TTQwz7vEC22P5B43tH2ZCZaASe8uSdByw7xsxYZd0ZMueK1ZWSeGrUUpleIBklQSUgPd3OcbSnoQgJbQADyhUFEJaAkEm2ZLkwWQwjRVI86eRyYPgaJNIS1NoY4FQqFHpESgQxMSCHEYoUKFHAFCjjxx44J2OPCeORxwjDVCHQxSoAyGQ0iOmEIUcjUIHqJQUkpUAUqDEHIg5gwUuIViAwowNdJXRzgguqUu8tWts0k6qHwi7pagKDgv9/GLDjPC01MlUpVnulQzQoeiobEGMH2V42cSpc2y0KKFaMpJYhW3WPJy4fjncen/AKPVxZfkjT7Nqo5EZj7844Fv12+kRoXHVjF9/CFlY6RKlbZXEIqys736fziOUo7X33iZJL2gIDVHX/kY6VHWEA+VuUJKW6fCGViDWf6QBxThqJyQlQPhuCPSSdSk7bjWLEobpDCIeMnE6kzJq4EsGzEbuzwo05lxyLfMDiUFZUxi+1HDZs8pMopBS74g7g5Nzi1qOJ2ziOlBUCTmrLkOf3aHgt2Uyy+2jLJ7L1pyXJa1wCc4sOE9h8UwGqmLmIzKEeDE18I/ScidBGlQMrtqSfj023iakrEYmUVKA1Fj5vF00t6MnHl3ZquD8WPeJRgwSywSlJwpRYAW1sIv5KsJN1Kc5qzvGQoeIjv0IkpbEWc3YH0j7HjUg7ZaRoUnW2ZMsUnpFuCzRIpUCSFOOlomU7AjSFbJUOd4QTHCqOEmCcSJEOhgVHXjgDnjjxwRwxx1HY48M7yOx1hoeDCxRGVGOFUCzqHqXETw4mGiAMjphohKiMrgBHLMRmGqmQ1UyBY1Eag5jw/t3xD9j41NIsiaJczk6kgE+0R7YqZHh3430il1ktSQ7SEvv6SvrDKEZri/I3KUPuRveAdpQpABuk66p+qY0MuaDe0fPvZHtYZCwiYfDkD6vXlHsPCuJ4kgpIPLfmOcedkjPE+Mt+mb8c45Fyj/ACaYl/pCRN01gKXVuLffWJkTAeR+/dEpS3oolrYVi9sPSp+sQJU+eccMy7ZHQ6HlA5A42EJX/SIiL7cocm+nWOqlt098M02gLRzD/FCh0KO0C2eZcH7PmcjHOmdyGdKGxKURkFaARdooEoGFLKLelkz5jrzi7kcIAz09g00+MB8VnIT+7TbQkBy50tlzj00kl0ZXJyl2VqkywcJ8RLZKYCHCglbqF8gT7fKLiRw+WkpZsVgXDkEjUaecGVXBUqlKmIZK8gTko6s2Uc8UpbG+WMdFNwxATPlnE4DpSCAGcNeNbLU8ec8RE1CgbJUCMy99PKNvwniAmy0rDXFwC7KHpD2wYb0SzR8l7QzWJB6jnBcrURSd5v5HaC5Na2ft3hmZ6LBX9IakwpU8GE4jkAlBjrxDijuOCdRK8cJhrxzFHHUImOYuRjrw4GBQSNU2GYPOJVkRArEeXTPzhWFDipra7CFiaISMOrmIkLcsYWw0TKnPDFLhq5we0N70ecFbYehYnjhyiKZUm9vZAc6pexMGkuw02OqKhstI8k/EIKnVSzhJSlKEuM3SHIHK8bjtDx0SgyWVMUCEJf2qPIRl5dGhY/eFYJzPM783jr9Fox9nkldQKSo2I5HOND2O7YGQoS5pPdmwV6vX9PwjRca4B4VXxB2bNQHrX0jG1nCMN2Bud3h5cZrjMTi4S5QPaqLiAUHHxz8/nFrIqAev3Yx4p2Z7RrpiELJMr2lH1Tyj1Hh3EUrAUCC4BtkQdeYjycmFwZvhk5o0wW8SoVofKApExwB7DtBIXofKA4NbDyCsW2cd7x4hlnQxIU+3QwdsGhpVChYt47CjAPEalEuUkIWJs1ZwpCGIB1UQOWQ1MBcPpAjxGYpKi+IYWUk88Vn5wFwytT3pmzUrydOAEAEZMBmB7Ylm1uNySAM9QS/zj1U12Y1FrQf3yQ7JCn/MonEdM4Eqpy2ZJIA2NieYiJJ0Fm3ZvKDOF8NKySxOgxP7W20jrlLSOajHbM3V8JmTPEMRPMEv5xLwKqmUqyJtpS8yfynRUbqqo1FBSQScLugFhytrGc4jwgGnxurGCR4iMJGjavDfFx2T+VTVMtkVdgXsdQXB6QRLrG0xDqxEeYza+pkKeSQGzQr0FdB+U8xGn7OdsJdT4WKJyR4pa8+akHJael4VMEoUbaVXoa5w9REhq06KEUwq7eHzfL+sdTVtmG5wbJ8S6TUQ4VEUv7W2rwRJqAdYFnUWRq4X7WBni9jj3QD34/rHRO2MBnUHpqRDjPgAVA1h5mjeDYKC++h1zkYBJ2vHO9UI46gpcprkjzyEBTqnRJsdTmenKJO8Cs/flEMymCtRy5QjT8DqvIIeJsGCST96w2XVHMu/ueI644Bch9LgONb6RhuP9t0y1YZYVNX6ksvh/jOSXhU2mV4po3a6ov8Aft5xmOO9qkST3Y8c027pHpdVaIHMxm6av4jUkArFMg5AeKYf9Zy8oKpuziJKi+IKUcTkkqJOpJud4Zv2PGApFUQszJicS13UDk2iARcJESJqMyLchy+kI0DlwotvZn3jszhiizLa2qW6kcom5Jl1GiPvQq6gVE/bRWV/CkrcgN9+6LRNBNBFkqFjY+6HJQsF1IU3MOPNs4W37G4/oY+o4IxtEvB65dMWcql6p1SfWR9I1cjgqpysKEnEbgEgB9nOUUHFeBTJSyleYJB6jMOM+sU4uUd9EW0no2vCeL4kghTpIDEfmGvQ8ou5FUD8uUeUcP4pMppjgOk+kgZEakfqjZ8P4mFgKSbHJ7eRGhiGSLgh4tSNjKmvD+9aKWlrnGcHyahw32Yly9BoOxwoHB2MKOo6zMS6ywSFFgLAKsH5QSisUBhB9wIIgOTOBc4U7aebc4JTSpZ2KeinvzEUjyHlRYUCUqIKgkJBcOGv0feLalrxdIJUpRYKxW6J5RnkSE54yoDcfbQcgyhhwpVitfEWDZkDaNeObRlyQUjVT+JLkywVNiJZIUGfmoDJorZ9MqagLJQMY09FIy9p2ilnVhCnAx6Pcj36wMqsVlfkCPl84s8ysjHBStHeIcALHEDbJQS7+z4xmZ3BO9UkoACgSUEFlpI1HWNSakuWW6WFnIF7mIpc4pLkpwvdgCw0vEZSV6LqLrZVSO065SWqkKT/AIoQSkt6wF0nci0WlJxyRNDoqJKh/mpB8wpmi3peKS1DDgTc3xPhbcPl0h9ZwegmN/wtPN/KT3QcHmfhFVBNWmQk2n0CypRIt4h+kg/CCZRCd4Uj8LqRABlpXIObypi0Ecs4rOL8Fq5RBp6lS0OyhUAKA6Fgp454nHZNTUtF0mqTDTUDSMpPqq5B/wCXSsboWQTt4Wd+UQDj1XmaObmxKVoLHY3z5RNqXookjYmp5iGGqI3jJf2xUKCSKSYAosFKUkB+ZDsImojXTVlARJQQCrxTCpmLEHDrr0jlCT8BdI039pQ1fElDV/fFHL4VxAkhS5SAHcolqUOrq0gRHZGqnE462aAnMS2lhQOXOHWOQtxL+fx8JbGMPsHxMU9d26loOFB75bEiXJ8arakpskcyYyVf2IlpmHGFzCD+dS1AtsSWLxdUlGpCVJlIShCmBQhIAKc8NufthfOyqgVNdxOpqiROGCWf+mg36LXr0FokoKOXLICU4WzDfSLdUvERiQlJycZn+IbxPT06UnMOOkRe2aIqkNmFKlOwc2YEhtjeJO6JADlg+x98T4bswJ0sSenSEmkVsG2FoDVhWgYUwa9hnt7IeiTkQ9udz5RaUvZ1axYYWzJLARDUgSgxLtrYh+ud454mts5ZU3SI6ahWs+EP1a0NWAmxOXl5NA66qYpkpLhTuALnlaJFVgQMJRhOpd/i94WojXIOl17IAGWpyHRzFbXzRMUSpIO4N/aYjVVpWwJIc5EO3OO93LZgSlW2nMnaC3J9AUYrsp6/hacNsOI5XYAcop5U0yFm6i+b5K6bRo6tOJmKSM9Hinq6YlK02cs17OMoZZOWhJQrZcUHEwoODfLz9VUXdJW31jy1CpspeIOCLEaEc/rGt4NxoTk7KGYOY+o5xmnjraHUr0zapqukdjPprA2cKJ82HiAJxOHIAvplztrESqhSQ4Kgw9Z+pAhQo0RdjMkk8dmlIAUwsb3fmYspVcyHKiFH8qRbq5+EchQ89MWKtB0itCsLYnZsxZy1oKRXS0qKVFaimx0BbR/nChR0ZasVxt0SYAq6UpIBbxEve+kSSpMs5AjUk3AbItr0jkKLLwQZOiWgsElSlqVqyQ2RSSPlBUqV3c0ELsTYSxhIAsEkq9IaPHIUVi9WRl3RpKWtUslOFmNySDboNY5xFCUjGUhelwx9schRqRiqpUAHgKluoLKAoA2z6cuoiiWsEvMyS6PAAASk2BHzhQojkVGnDJytMaeKJFghgdiw6t8oKkTkD94UpuWy5XyhQojHI2zRPGkkd/8AETFCZbIlqLgF1WGY5dIgrKxSlgpIUhTtiS19UsMhzhQo75JP+/sd8UV0v7sp+I4ifESpIPouwAO0OpyCoJlm+hWM+rGOQojGTc6LuK4WWqOysyayu8SCRkRd9XMQzuETJaggolknIwoUbniilZ58c8nKmGSOEhOJCw5bK1joxGUcRR90ylBIUfRwh/jkTk8KFBcUlo5SbdPyQVfGpiFqFkO6Qcyx0LWIEBqolpU6ykgizDP25CFCiH4m78Gj8FV5A60YfypSMWEBLviAdydiIEKk5EEAlmDEe+FCjLkVNmvG7SJk06ScGLCc2w7c84gNK6sWJyc9yIUKFbD5BKzhbElvZAE2mtZsud+ZG8KFCt0w9oraqmBBxNyIsU9NGimkyJvfJ7kjHmkktbUHcco5Ci8PuqyE1XRfK7RJT4ZiSlY9IJul+ROkKFChnghfRJZJ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Verdana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9298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latin typeface="Ravie" panose="04040805050809020602" pitchFamily="82" charset="0"/>
              </a:rPr>
              <a:t>Making Yeast Breads</a:t>
            </a:r>
          </a:p>
        </p:txBody>
      </p:sp>
      <p:sp>
        <p:nvSpPr>
          <p:cNvPr id="4100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265238"/>
            <a:ext cx="8229600" cy="559276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n-US" altLang="en-US" sz="2800" b="1" dirty="0" smtClean="0">
              <a:latin typeface="Kristen ITC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b="1" dirty="0" smtClean="0">
                <a:latin typeface="Kristen ITC" pitchFamily="66" charset="0"/>
              </a:rPr>
              <a:t>Involves several steps</a:t>
            </a:r>
          </a:p>
          <a:p>
            <a:pPr lvl="2" eaLnBrk="1" hangingPunct="1">
              <a:lnSpc>
                <a:spcPct val="80000"/>
              </a:lnSpc>
            </a:pPr>
            <a:endParaRPr lang="en-US" altLang="en-US" dirty="0">
              <a:latin typeface="Kristen ITC" pitchFamily="66" charset="0"/>
            </a:endParaRPr>
          </a:p>
          <a:p>
            <a:pPr lvl="2" eaLnBrk="1" hangingPunct="1">
              <a:lnSpc>
                <a:spcPct val="80000"/>
              </a:lnSpc>
            </a:pPr>
            <a:endParaRPr lang="en-US" altLang="en-US" b="1" dirty="0" smtClean="0">
              <a:latin typeface="Kristen ITC" pitchFamily="66" charset="0"/>
            </a:endParaRPr>
          </a:p>
          <a:p>
            <a:pPr lvl="2" eaLnBrk="1" hangingPunct="1">
              <a:lnSpc>
                <a:spcPct val="80000"/>
              </a:lnSpc>
            </a:pPr>
            <a:endParaRPr lang="en-US" altLang="en-US" b="1" dirty="0" smtClean="0">
              <a:latin typeface="Kristen ITC" pitchFamily="66" charset="0"/>
            </a:endParaRPr>
          </a:p>
          <a:p>
            <a:pPr lvl="2" eaLnBrk="1" hangingPunct="1">
              <a:lnSpc>
                <a:spcPct val="80000"/>
              </a:lnSpc>
            </a:pPr>
            <a:endParaRPr lang="en-US" altLang="en-US" b="1" dirty="0">
              <a:latin typeface="Kristen ITC" pitchFamily="66" charset="0"/>
            </a:endParaRPr>
          </a:p>
          <a:p>
            <a:pPr lvl="2" eaLnBrk="1" hangingPunct="1">
              <a:lnSpc>
                <a:spcPct val="80000"/>
              </a:lnSpc>
            </a:pPr>
            <a:endParaRPr lang="en-US" altLang="en-US" b="1" dirty="0">
              <a:latin typeface="Kristen ITC" pitchFamily="66" charset="0"/>
            </a:endParaRPr>
          </a:p>
          <a:p>
            <a:pPr lvl="2" eaLnBrk="1" hangingPunct="1">
              <a:lnSpc>
                <a:spcPct val="80000"/>
              </a:lnSpc>
            </a:pPr>
            <a:endParaRPr lang="en-US" altLang="en-US" b="1" dirty="0" smtClean="0">
              <a:latin typeface="Kristen ITC" pitchFamily="66" charset="0"/>
            </a:endParaRPr>
          </a:p>
          <a:p>
            <a:pPr algn="r" eaLnBrk="1" hangingPunct="1">
              <a:lnSpc>
                <a:spcPct val="80000"/>
              </a:lnSpc>
            </a:pPr>
            <a:r>
              <a:rPr lang="en-US" altLang="en-US" sz="2800" b="1" dirty="0" smtClean="0">
                <a:latin typeface="Kristen ITC" pitchFamily="66" charset="0"/>
              </a:rPr>
              <a:t>Basic </a:t>
            </a:r>
            <a:r>
              <a:rPr lang="en-US" altLang="en-US" sz="2800" b="1" dirty="0" smtClean="0">
                <a:latin typeface="Kristen ITC" pitchFamily="66" charset="0"/>
              </a:rPr>
              <a:t>ingredients:		</a:t>
            </a:r>
          </a:p>
          <a:p>
            <a:pPr marL="457200" lvl="1" indent="0" algn="r" eaLnBrk="1" hangingPunct="1">
              <a:lnSpc>
                <a:spcPct val="80000"/>
              </a:lnSpc>
              <a:buNone/>
            </a:pPr>
            <a:r>
              <a:rPr lang="en-US" altLang="en-US" sz="2400" dirty="0" smtClean="0">
                <a:latin typeface="Kristen ITC" pitchFamily="66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" pitchFamily="1" charset="2"/>
              <a:buNone/>
            </a:pPr>
            <a:endParaRPr lang="en-US" altLang="en-US" sz="2400" dirty="0" smtClean="0">
              <a:latin typeface="Kristen ITC" pitchFamily="66" charset="0"/>
            </a:endParaRPr>
          </a:p>
        </p:txBody>
      </p:sp>
      <p:pic>
        <p:nvPicPr>
          <p:cNvPr id="4" name="Picture 2" descr="http://t3.gstatic.com/images?q=tbn:ANd9GcQ_L8Ktdbrnu-V2RCdfTDvme66zWXKUaqygcg4DAWw3oAfulq39d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8200"/>
            <a:ext cx="2950321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814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t0.gstatic.com/images?q=tbn:ANd9GcTDcmn75gYsWnECP31qBl0BBSA39nO9WPiCJwdP3z7x8h32HP7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0"/>
            <a:ext cx="1832185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Ravie" pitchFamily="82" charset="0"/>
              </a:rPr>
              <a:t>Flour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867400"/>
          </a:xfrm>
        </p:spPr>
        <p:txBody>
          <a:bodyPr rtlCol="0">
            <a:normAutofit fontScale="77500" lnSpcReduction="20000"/>
          </a:bodyPr>
          <a:lstStyle/>
          <a:p>
            <a:pPr marL="0" indent="0" algn="ctr" eaLnBrk="1" fontAlgn="auto" hangingPunct="1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3000" dirty="0" smtClean="0">
                <a:latin typeface="Kristen ITC" panose="03050502040202030202" pitchFamily="66" charset="0"/>
              </a:rPr>
              <a:t>Gives ________________________________bread because of protein called _____________________</a:t>
            </a:r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3000" dirty="0" smtClean="0">
              <a:latin typeface="Kristen ITC" panose="03050502040202030202" pitchFamily="66" charset="0"/>
            </a:endParaRPr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3000" dirty="0" smtClean="0">
                <a:latin typeface="Kristen ITC" panose="03050502040202030202" pitchFamily="66" charset="0"/>
              </a:rPr>
              <a:t>Various types of flour contain different amounts of gluten</a:t>
            </a:r>
          </a:p>
          <a:p>
            <a:pPr marL="0" indent="0" algn="ctr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2100" dirty="0" smtClean="0">
              <a:latin typeface="Kristen ITC" panose="03050502040202030202" pitchFamily="66" charset="0"/>
            </a:endParaRP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sz="2600" b="1" u="sng" dirty="0" smtClean="0">
                <a:latin typeface="Kristen ITC" panose="03050502040202030202" pitchFamily="66" charset="0"/>
              </a:rPr>
              <a:t>                            :</a:t>
            </a:r>
            <a:r>
              <a:rPr lang="en-US" altLang="en-US" sz="2600" dirty="0" smtClean="0">
                <a:latin typeface="Kristen ITC" panose="03050502040202030202" pitchFamily="66" charset="0"/>
              </a:rPr>
              <a:t>gives good results for most products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sz="2600" b="1" u="sng" dirty="0" smtClean="0">
                <a:latin typeface="Kristen ITC" panose="03050502040202030202" pitchFamily="66" charset="0"/>
              </a:rPr>
              <a:t>                            :</a:t>
            </a:r>
            <a:r>
              <a:rPr lang="en-US" altLang="en-US" sz="2600" dirty="0" smtClean="0">
                <a:latin typeface="Kristen ITC" panose="03050502040202030202" pitchFamily="66" charset="0"/>
              </a:rPr>
              <a:t>highest gluten content &amp; gives bread strong structure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sz="2600" b="1" u="sng" dirty="0" smtClean="0">
                <a:latin typeface="Kristen ITC" panose="03050502040202030202" pitchFamily="66" charset="0"/>
              </a:rPr>
              <a:t>                            </a:t>
            </a:r>
            <a:r>
              <a:rPr lang="en-US" altLang="en-US" sz="2600" dirty="0" smtClean="0">
                <a:latin typeface="Kristen ITC" panose="03050502040202030202" pitchFamily="66" charset="0"/>
              </a:rPr>
              <a:t>: contains less gluten &amp; gives cakes a tender structure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sz="2600" b="1" u="sng" dirty="0" smtClean="0">
                <a:latin typeface="Kristen ITC" panose="03050502040202030202" pitchFamily="66" charset="0"/>
              </a:rPr>
              <a:t>                              :</a:t>
            </a:r>
            <a:r>
              <a:rPr lang="en-US" altLang="en-US" sz="2600" dirty="0" smtClean="0">
                <a:latin typeface="Kristen ITC" panose="03050502040202030202" pitchFamily="66" charset="0"/>
              </a:rPr>
              <a:t>relatively low-protein flour (aka low gluten) that is often called for in making biscuits, cookies, pie crusts, and pastries.</a:t>
            </a:r>
            <a:endParaRPr lang="en-US" altLang="en-US" sz="3100" dirty="0" smtClean="0">
              <a:latin typeface="Kristen ITC" panose="03050502040202030202" pitchFamily="66" charset="0"/>
            </a:endParaRPr>
          </a:p>
        </p:txBody>
      </p:sp>
      <p:pic>
        <p:nvPicPr>
          <p:cNvPr id="5" name="Picture 8" descr="http://t0.gstatic.com/images?q=tbn:ANd9GcTDcmn75gYsWnECP31qBl0BBSA39nO9WPiCJwdP3z7x8h32HP7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-1"/>
            <a:ext cx="1832185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784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Ravie" pitchFamily="82" charset="0"/>
              </a:rPr>
              <a:t>Liquid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24000"/>
            <a:ext cx="8229600" cy="4343400"/>
          </a:xfrm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buFont typeface="Arial" charset="0"/>
              <a:buNone/>
            </a:pPr>
            <a:endParaRPr lang="en-US" altLang="en-US" dirty="0" smtClean="0">
              <a:latin typeface="Kristen ITC" pitchFamily="66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dirty="0" smtClean="0">
                <a:latin typeface="Kristen ITC" pitchFamily="66" charset="0"/>
              </a:rPr>
              <a:t>Water or milk are usually used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dirty="0" smtClean="0">
                <a:latin typeface="Kristen ITC" pitchFamily="66" charset="0"/>
              </a:rPr>
              <a:t>			Purpose:</a:t>
            </a:r>
          </a:p>
          <a:p>
            <a:pPr marL="457200" lvl="1" indent="0" algn="r" eaLnBrk="1" hangingPunct="1">
              <a:buNone/>
            </a:pPr>
            <a:r>
              <a:rPr lang="en-US" altLang="en-US" dirty="0" smtClean="0">
                <a:latin typeface="Kristen ITC" pitchFamily="66" charset="0"/>
              </a:rPr>
              <a:t> </a:t>
            </a:r>
          </a:p>
          <a:p>
            <a:pPr marL="457200" lvl="1" indent="0" algn="r" eaLnBrk="1" hangingPunct="1">
              <a:buNone/>
            </a:pPr>
            <a:endParaRPr lang="en-US" altLang="en-US" dirty="0">
              <a:latin typeface="Kristen ITC" pitchFamily="66" charset="0"/>
            </a:endParaRPr>
          </a:p>
          <a:p>
            <a:pPr marL="457200" lvl="1" indent="0" algn="r" eaLnBrk="1" hangingPunct="1">
              <a:buNone/>
            </a:pPr>
            <a:r>
              <a:rPr lang="en-US" altLang="en-US" dirty="0" smtClean="0">
                <a:latin typeface="Kristen ITC" pitchFamily="66" charset="0"/>
              </a:rPr>
              <a:t>		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altLang="en-US" dirty="0" smtClean="0">
              <a:latin typeface="Kristen ITC" pitchFamily="66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dirty="0" smtClean="0">
                <a:latin typeface="Kristen ITC" pitchFamily="66" charset="0"/>
              </a:rPr>
              <a:t>Milk adds nutrients and helps keep the bread fresher longer</a:t>
            </a:r>
          </a:p>
        </p:txBody>
      </p:sp>
      <p:pic>
        <p:nvPicPr>
          <p:cNvPr id="4" name="Picture 12" descr="http://t2.gstatic.com/images?q=tbn:ANd9GcQklXDWnQtbG6tZqXi45bg6Kjs9qdOlZuhaJmgNhsoAepYB-Y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987"/>
            <a:ext cx="5334000" cy="1862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184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Ravie" pitchFamily="82" charset="0"/>
              </a:rPr>
              <a:t>Fat and Sugar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90696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 smtClean="0">
                <a:latin typeface="Kristen ITC" pitchFamily="66" charset="0"/>
              </a:rPr>
              <a:t>Fat:</a:t>
            </a:r>
          </a:p>
          <a:p>
            <a:pPr lvl="1" eaLnBrk="1" hangingPunct="1"/>
            <a:r>
              <a:rPr lang="en-US" altLang="en-US" dirty="0" smtClean="0">
                <a:latin typeface="Kristen ITC" pitchFamily="66" charset="0"/>
              </a:rPr>
              <a:t>Tenderizer because it traps _________ and causes the dough layers to separate</a:t>
            </a:r>
          </a:p>
          <a:p>
            <a:pPr lvl="1" eaLnBrk="1" hangingPunct="1"/>
            <a:endParaRPr lang="en-US" altLang="en-US" dirty="0" smtClean="0">
              <a:latin typeface="Kristen ITC" pitchFamily="66" charset="0"/>
            </a:endParaRPr>
          </a:p>
          <a:p>
            <a:pPr eaLnBrk="1" hangingPunct="1"/>
            <a:r>
              <a:rPr lang="en-US" altLang="en-US" dirty="0" smtClean="0">
                <a:latin typeface="Kristen ITC" pitchFamily="66" charset="0"/>
              </a:rPr>
              <a:t>Sugar:</a:t>
            </a:r>
          </a:p>
          <a:p>
            <a:pPr lvl="1" eaLnBrk="1" hangingPunct="1"/>
            <a:r>
              <a:rPr lang="en-US" altLang="en-US" dirty="0" smtClean="0">
                <a:latin typeface="Kristen ITC" pitchFamily="66" charset="0"/>
              </a:rPr>
              <a:t>Provides extra ______________for yeast so dough rises faster</a:t>
            </a:r>
          </a:p>
          <a:p>
            <a:pPr lvl="1" eaLnBrk="1" hangingPunct="1"/>
            <a:r>
              <a:rPr lang="en-US" altLang="en-US" dirty="0" smtClean="0">
                <a:latin typeface="Kristen ITC" pitchFamily="66" charset="0"/>
              </a:rPr>
              <a:t>Too much _______________ makes yeast work more slowly</a:t>
            </a:r>
          </a:p>
          <a:p>
            <a:pPr lvl="1" eaLnBrk="1" hangingPunct="1"/>
            <a:r>
              <a:rPr lang="en-US" altLang="en-US" dirty="0" smtClean="0">
                <a:latin typeface="Kristen ITC" pitchFamily="66" charset="0"/>
              </a:rPr>
              <a:t>Helps bread _________________</a:t>
            </a:r>
          </a:p>
          <a:p>
            <a:pPr lvl="1" eaLnBrk="1" hangingPunct="1"/>
            <a:endParaRPr lang="en-US" altLang="en-US" dirty="0" smtClean="0">
              <a:latin typeface="Kristen ITC" pitchFamily="66" charset="0"/>
            </a:endParaRPr>
          </a:p>
          <a:p>
            <a:pPr lvl="1" eaLnBrk="1" hangingPunct="1"/>
            <a:r>
              <a:rPr lang="en-US" altLang="en-US" dirty="0" smtClean="0">
                <a:latin typeface="Kristen ITC" pitchFamily="66" charset="0"/>
              </a:rPr>
              <a:t>Adds _____________________________to dough</a:t>
            </a:r>
          </a:p>
        </p:txBody>
      </p:sp>
      <p:pic>
        <p:nvPicPr>
          <p:cNvPr id="4" name="Picture 5" descr="http://www.usafutures.com/sugar_trading_brok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314" y="762000"/>
            <a:ext cx="1727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137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>
                <a:latin typeface="Kristen ITC" pitchFamily="66" charset="0"/>
              </a:rPr>
              <a:t>Eggs:</a:t>
            </a:r>
          </a:p>
          <a:p>
            <a:pPr lvl="1" eaLnBrk="1" hangingPunct="1"/>
            <a:r>
              <a:rPr lang="en-US" altLang="en-US" dirty="0" smtClean="0">
                <a:latin typeface="Kristen ITC" pitchFamily="66" charset="0"/>
              </a:rPr>
              <a:t>When beaten, incorporate ___________</a:t>
            </a:r>
          </a:p>
          <a:p>
            <a:pPr lvl="1" eaLnBrk="1" hangingPunct="1"/>
            <a:r>
              <a:rPr lang="en-US" altLang="en-US" dirty="0" smtClean="0">
                <a:latin typeface="Kristen ITC" pitchFamily="66" charset="0"/>
              </a:rPr>
              <a:t>Add flavor, color, &amp; strength because of protein content</a:t>
            </a:r>
          </a:p>
          <a:p>
            <a:pPr lvl="1" eaLnBrk="1" hangingPunct="1"/>
            <a:endParaRPr lang="en-US" altLang="en-US" dirty="0" smtClean="0">
              <a:latin typeface="Kristen ITC" pitchFamily="66" charset="0"/>
            </a:endParaRPr>
          </a:p>
          <a:p>
            <a:pPr lvl="1" eaLnBrk="1" hangingPunct="1"/>
            <a:endParaRPr lang="en-US" altLang="en-US" dirty="0">
              <a:latin typeface="Kristen ITC" pitchFamily="66" charset="0"/>
            </a:endParaRPr>
          </a:p>
          <a:p>
            <a:pPr lvl="1" eaLnBrk="1" hangingPunct="1"/>
            <a:endParaRPr lang="en-US" altLang="en-US" dirty="0" smtClean="0">
              <a:latin typeface="Kristen ITC" pitchFamily="66" charset="0"/>
            </a:endParaRPr>
          </a:p>
          <a:p>
            <a:pPr eaLnBrk="1" hangingPunct="1"/>
            <a:r>
              <a:rPr lang="en-US" altLang="en-US" dirty="0" smtClean="0">
                <a:latin typeface="Kristen ITC" pitchFamily="66" charset="0"/>
              </a:rPr>
              <a:t>Salt:</a:t>
            </a:r>
          </a:p>
          <a:p>
            <a:pPr lvl="1" eaLnBrk="1" hangingPunct="1"/>
            <a:r>
              <a:rPr lang="en-US" altLang="en-US" dirty="0" smtClean="0">
                <a:latin typeface="Kristen ITC" pitchFamily="66" charset="0"/>
              </a:rPr>
              <a:t>Without salt, dough ________________ and hard to handle, also leaves small holes on bottom &amp; outside of product</a:t>
            </a:r>
          </a:p>
          <a:p>
            <a:pPr lvl="1" eaLnBrk="1" hangingPunct="1"/>
            <a:r>
              <a:rPr lang="en-US" altLang="en-US" dirty="0" smtClean="0">
                <a:latin typeface="Kristen ITC" pitchFamily="66" charset="0"/>
              </a:rPr>
              <a:t>Regulates _____________________</a:t>
            </a:r>
          </a:p>
          <a:p>
            <a:pPr eaLnBrk="1" hangingPunct="1">
              <a:buFont typeface="Wingdings" pitchFamily="1" charset="2"/>
              <a:buNone/>
            </a:pPr>
            <a:endParaRPr lang="en-US" altLang="en-US" dirty="0" smtClean="0">
              <a:latin typeface="Kristen ITC" pitchFamily="66" charset="0"/>
            </a:endParaRPr>
          </a:p>
          <a:p>
            <a:pPr eaLnBrk="1" hangingPunct="1"/>
            <a:endParaRPr lang="en-US" altLang="en-US" dirty="0" smtClean="0">
              <a:latin typeface="Kristen ITC" pitchFamily="66" charset="0"/>
            </a:endParaRPr>
          </a:p>
        </p:txBody>
      </p:sp>
      <p:pic>
        <p:nvPicPr>
          <p:cNvPr id="4" name="Picture 5" descr="http://williamsonhospitality.com/blog/wp-content/uploads/2011/08/fried-eg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19400"/>
            <a:ext cx="1911178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65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Ravie" pitchFamily="82" charset="0"/>
              </a:rPr>
              <a:t>Eggs and Salt</a:t>
            </a:r>
          </a:p>
        </p:txBody>
      </p:sp>
      <p:pic>
        <p:nvPicPr>
          <p:cNvPr id="5" name="Picture 7" descr="http://img4-1.realsimple.timeinc.net/images/0901/salt-shaker_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650616"/>
            <a:ext cx="1676400" cy="199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024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latin typeface="Ravie" panose="04040805050809020602" pitchFamily="82" charset="0"/>
              </a:rPr>
              <a:t>Different types of yeast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Kristen ITC" pitchFamily="66" charset="0"/>
              </a:rPr>
              <a:t>Fresh or cake yeast-yeast cells compressed into blocks (30% yeast/70% moisture)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Kristen ITC" pitchFamily="66" charset="0"/>
              </a:rPr>
              <a:t>Kept ___________________________________________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Kristen ITC" pitchFamily="66" charset="0"/>
              </a:rPr>
              <a:t>Remains viable for a couple weeks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>
              <a:latin typeface="Kristen ITC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Kristen ITC" pitchFamily="66" charset="0"/>
              </a:rPr>
              <a:t>Active dry yeast-stuff in little triple pouches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latin typeface="Kristen ITC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Kristen ITC" pitchFamily="66" charset="0"/>
              </a:rPr>
              <a:t>Instant yeast-available in pouches, jars, and 1 </a:t>
            </a:r>
            <a:r>
              <a:rPr lang="en-US" altLang="en-US" sz="2800" dirty="0" err="1" smtClean="0">
                <a:latin typeface="Kristen ITC" pitchFamily="66" charset="0"/>
              </a:rPr>
              <a:t>lb</a:t>
            </a:r>
            <a:r>
              <a:rPr lang="en-US" altLang="en-US" sz="2800" dirty="0" smtClean="0">
                <a:latin typeface="Kristen ITC" pitchFamily="66" charset="0"/>
              </a:rPr>
              <a:t> bags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Kristen ITC" pitchFamily="66" charset="0"/>
              </a:rPr>
              <a:t>Sometimes marketed as “rapid rise” yeast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Kristen ITC" pitchFamily="66" charset="0"/>
              </a:rPr>
              <a:t>Can be added </a:t>
            </a:r>
            <a:r>
              <a:rPr lang="en-US" altLang="en-US" dirty="0" smtClean="0">
                <a:latin typeface="Kristen ITC" pitchFamily="66" charset="0"/>
              </a:rPr>
              <a:t>____________________to </a:t>
            </a:r>
            <a:r>
              <a:rPr lang="en-US" altLang="en-US" dirty="0">
                <a:latin typeface="Kristen ITC" pitchFamily="66" charset="0"/>
              </a:rPr>
              <a:t>ingredients, no activation required.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2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www2.qsrmagazine.com/articles/features/111/graphics/gluten-fu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304800"/>
            <a:ext cx="9067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667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Ravie" pitchFamily="82" charset="0"/>
              </a:rPr>
              <a:t>Gluten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905000"/>
            <a:ext cx="9144000" cy="5029200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smtClean="0">
                <a:latin typeface="Kristen ITC" panose="03050502040202030202" pitchFamily="66" charset="0"/>
              </a:rPr>
              <a:t>High protein made from _______________________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dirty="0" smtClean="0">
              <a:latin typeface="Kristen ITC" panose="03050502040202030202" pitchFamily="66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smtClean="0">
                <a:latin typeface="Kristen ITC" panose="03050502040202030202" pitchFamily="66" charset="0"/>
              </a:rPr>
              <a:t>__________________dough </a:t>
            </a:r>
            <a:r>
              <a:rPr lang="en-US" altLang="en-US" dirty="0" smtClean="0">
                <a:latin typeface="Kristen ITC" panose="03050502040202030202" pitchFamily="66" charset="0"/>
              </a:rPr>
              <a:t>develops gluten</a:t>
            </a:r>
          </a:p>
          <a:p>
            <a:pPr marL="457200" lvl="1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 smtClean="0">
                <a:latin typeface="Kristen ITC" panose="03050502040202030202" pitchFamily="66" charset="0"/>
              </a:rPr>
              <a:t>Smooth, silky, and an elastic ball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altLang="en-US" dirty="0" smtClean="0">
              <a:latin typeface="Kristen ITC" panose="03050502040202030202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dirty="0" smtClean="0">
              <a:latin typeface="Kristen ITC" panose="03050502040202030202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dirty="0" smtClean="0">
              <a:latin typeface="Kristen ITC" panose="03050502040202030202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400" b="1" dirty="0" smtClean="0">
                <a:latin typeface="Kristen ITC" panose="03050502040202030202" pitchFamily="66" charset="0"/>
              </a:rPr>
              <a:t>Review:</a:t>
            </a:r>
            <a:r>
              <a:rPr lang="en-US" sz="2400" b="1" i="1" dirty="0" smtClean="0">
                <a:latin typeface="Kristen ITC" pitchFamily="66" charset="0"/>
              </a:rPr>
              <a:t> Kneading = </a:t>
            </a:r>
            <a:r>
              <a:rPr lang="en-US" sz="2400" b="1" dirty="0" smtClean="0">
                <a:latin typeface="Kristen ITC" pitchFamily="66" charset="0"/>
              </a:rPr>
              <a:t>pressing the dough with the heels of your hands, fold it and turn it. </a:t>
            </a:r>
            <a:endParaRPr lang="en-US" altLang="en-US" sz="2400" b="1" dirty="0" smtClean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09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783</Words>
  <Application>Microsoft Office PowerPoint</Application>
  <PresentationFormat>On-screen Show (4:3)</PresentationFormat>
  <Paragraphs>135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Yeast Breads</vt:lpstr>
      <vt:lpstr>Yeast Breads in General</vt:lpstr>
      <vt:lpstr>Making Yeast Breads</vt:lpstr>
      <vt:lpstr>Flour</vt:lpstr>
      <vt:lpstr>Liquid</vt:lpstr>
      <vt:lpstr>Fat and Sugar</vt:lpstr>
      <vt:lpstr>Eggs and Salt</vt:lpstr>
      <vt:lpstr>Different types of yeast</vt:lpstr>
      <vt:lpstr>Gluten</vt:lpstr>
      <vt:lpstr>Fermentation/Proofing</vt:lpstr>
      <vt:lpstr>Punching down dough</vt:lpstr>
      <vt:lpstr>2 types of mixing methods</vt:lpstr>
      <vt:lpstr>Conventional Method</vt:lpstr>
      <vt:lpstr>Mixer Method</vt:lpstr>
      <vt:lpstr>Characteristics of Yeast Breads</vt:lpstr>
      <vt:lpstr>Characteristics of Yeast Breads</vt:lpstr>
      <vt:lpstr>Time Saving Techniques</vt:lpstr>
      <vt:lpstr>“Isn’t Bread Fattening?”</vt:lpstr>
    </vt:vector>
  </TitlesOfParts>
  <Company>CUSD95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Yeast Breads</dc:title>
  <dc:creator>CUSD95</dc:creator>
  <cp:lastModifiedBy>CUSD95</cp:lastModifiedBy>
  <cp:revision>11</cp:revision>
  <cp:lastPrinted>2014-02-19T20:07:26Z</cp:lastPrinted>
  <dcterms:created xsi:type="dcterms:W3CDTF">2013-10-23T14:36:08Z</dcterms:created>
  <dcterms:modified xsi:type="dcterms:W3CDTF">2014-02-19T20:07:35Z</dcterms:modified>
</cp:coreProperties>
</file>