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58" r:id="rId3"/>
    <p:sldId id="261" r:id="rId4"/>
    <p:sldId id="263" r:id="rId5"/>
    <p:sldId id="264" r:id="rId6"/>
    <p:sldId id="266" r:id="rId7"/>
    <p:sldId id="268" r:id="rId8"/>
    <p:sldId id="270" r:id="rId9"/>
    <p:sldId id="296" r:id="rId10"/>
    <p:sldId id="275" r:id="rId11"/>
    <p:sldId id="278" r:id="rId12"/>
    <p:sldId id="280" r:id="rId13"/>
    <p:sldId id="282" r:id="rId14"/>
    <p:sldId id="284" r:id="rId15"/>
    <p:sldId id="288" r:id="rId16"/>
    <p:sldId id="289" r:id="rId17"/>
    <p:sldId id="290" r:id="rId18"/>
    <p:sldId id="291" r:id="rId19"/>
    <p:sldId id="292" r:id="rId20"/>
    <p:sldId id="297" r:id="rId21"/>
    <p:sldId id="298" r:id="rId22"/>
    <p:sldId id="300" r:id="rId23"/>
    <p:sldId id="301" r:id="rId24"/>
    <p:sldId id="302" r:id="rId25"/>
    <p:sldId id="303"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8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1E41CA5-F6C7-4368-B67B-2F7EF7D54173}" type="slidenum">
              <a:rPr lang="en-US" smtClean="0"/>
              <a:t>‹#›</a:t>
            </a:fld>
            <a:endParaRPr lang="en-US"/>
          </a:p>
        </p:txBody>
      </p:sp>
    </p:spTree>
    <p:extLst>
      <p:ext uri="{BB962C8B-B14F-4D97-AF65-F5344CB8AC3E}">
        <p14:creationId xmlns:p14="http://schemas.microsoft.com/office/powerpoint/2010/main" val="22470340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EA5A500-4E57-4C6F-8B7E-E8004C5E473F}" type="slidenum">
              <a:rPr lang="en-US" smtClean="0"/>
              <a:t>‹#›</a:t>
            </a:fld>
            <a:endParaRPr lang="en-US"/>
          </a:p>
        </p:txBody>
      </p:sp>
    </p:spTree>
    <p:extLst>
      <p:ext uri="{BB962C8B-B14F-4D97-AF65-F5344CB8AC3E}">
        <p14:creationId xmlns:p14="http://schemas.microsoft.com/office/powerpoint/2010/main" val="316667146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5A500-4E57-4C6F-8B7E-E8004C5E473F}"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240406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5A500-4E57-4C6F-8B7E-E8004C5E473F}" type="slidenum">
              <a:rPr lang="en-US" smtClean="0"/>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1147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EE457-1AE1-4B3A-AD97-FB841FC4B159}" type="slidenum">
              <a:rPr lang="en-US"/>
              <a:pPr/>
              <a:t>11</a:t>
            </a:fld>
            <a:endParaRPr lang="en-US"/>
          </a:p>
        </p:txBody>
      </p:sp>
      <p:sp>
        <p:nvSpPr>
          <p:cNvPr id="329730" name="Rectangle 1026"/>
          <p:cNvSpPr>
            <a:spLocks noGrp="1" noRot="1" noChangeAspect="1" noChangeArrowheads="1" noTextEdit="1"/>
          </p:cNvSpPr>
          <p:nvPr>
            <p:ph type="sldImg"/>
          </p:nvPr>
        </p:nvSpPr>
        <p:spPr>
          <a:xfrm>
            <a:off x="1104900" y="696913"/>
            <a:ext cx="4648200" cy="3486150"/>
          </a:xfrm>
          <a:ln/>
        </p:spPr>
      </p:sp>
      <p:sp>
        <p:nvSpPr>
          <p:cNvPr id="329731" name="Rectangle 1027"/>
          <p:cNvSpPr>
            <a:spLocks noGrp="1" noChangeArrowheads="1"/>
          </p:cNvSpPr>
          <p:nvPr>
            <p:ph type="body" idx="1"/>
          </p:nvPr>
        </p:nvSpPr>
        <p:spPr/>
        <p:txBody>
          <a:bodyPr/>
          <a:lstStyle/>
          <a:p>
            <a:endParaRPr lang="en-GB"/>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6D7B2-B138-4DF1-B1A8-76742DEB9603}" type="slidenum">
              <a:rPr lang="en-US"/>
              <a:pPr/>
              <a:t>12</a:t>
            </a:fld>
            <a:endParaRPr lang="en-US"/>
          </a:p>
        </p:txBody>
      </p:sp>
      <p:sp>
        <p:nvSpPr>
          <p:cNvPr id="335874" name="Rectangle 1026"/>
          <p:cNvSpPr>
            <a:spLocks noGrp="1" noRot="1" noChangeAspect="1" noChangeArrowheads="1" noTextEdit="1"/>
          </p:cNvSpPr>
          <p:nvPr>
            <p:ph type="sldImg"/>
          </p:nvPr>
        </p:nvSpPr>
        <p:spPr>
          <a:xfrm>
            <a:off x="1104900" y="696913"/>
            <a:ext cx="4648200" cy="3486150"/>
          </a:xfrm>
          <a:ln/>
        </p:spPr>
      </p:sp>
      <p:sp>
        <p:nvSpPr>
          <p:cNvPr id="335875" name="Rectangle 1027"/>
          <p:cNvSpPr>
            <a:spLocks noGrp="1" noChangeArrowheads="1"/>
          </p:cNvSpPr>
          <p:nvPr>
            <p:ph type="body" idx="1"/>
          </p:nvPr>
        </p:nvSpPr>
        <p:spPr/>
        <p:txBody>
          <a:bodyPr/>
          <a:lstStyle/>
          <a:p>
            <a:r>
              <a:rPr lang="en-US"/>
              <a:t>Helps with functioning of your nervous system.</a:t>
            </a:r>
          </a:p>
          <a:p>
            <a:r>
              <a:rPr lang="en-US"/>
              <a:t>Good sources of Calcium-Dairy products of course but some people cannot digest dairy products so what can they eat to get Ca?</a:t>
            </a:r>
          </a:p>
          <a:p>
            <a:r>
              <a:rPr lang="en-US"/>
              <a:t>-Beet greens, collard greens, broccoli, and tofu</a:t>
            </a:r>
          </a:p>
          <a:p>
            <a:endParaRPr lang="en-US"/>
          </a:p>
          <a:p>
            <a:r>
              <a:rPr lang="en-US"/>
              <a:t>A lack of Ca can lead to osteoporosis-bones gradually weaken usually a disease of older people but what you do now can affect what happens as you get older.   </a:t>
            </a:r>
          </a:p>
          <a:p>
            <a:endParaRPr lang="en-US"/>
          </a:p>
          <a:p>
            <a:r>
              <a:rPr lang="en-US"/>
              <a:t>85% of girls do not get enough Ca in their diet.</a:t>
            </a: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7C12B-5217-47AA-A4E4-E9C6EB160696}" type="slidenum">
              <a:rPr lang="en-US"/>
              <a:pPr/>
              <a:t>13</a:t>
            </a:fld>
            <a:endParaRPr lang="en-US"/>
          </a:p>
        </p:txBody>
      </p:sp>
      <p:sp>
        <p:nvSpPr>
          <p:cNvPr id="342018" name="Rectangle 1026"/>
          <p:cNvSpPr>
            <a:spLocks noGrp="1" noRot="1" noChangeAspect="1" noChangeArrowheads="1" noTextEdit="1"/>
          </p:cNvSpPr>
          <p:nvPr>
            <p:ph type="sldImg"/>
          </p:nvPr>
        </p:nvSpPr>
        <p:spPr>
          <a:xfrm>
            <a:off x="1104900" y="696913"/>
            <a:ext cx="4648200" cy="3486150"/>
          </a:xfrm>
          <a:ln/>
        </p:spPr>
      </p:sp>
      <p:sp>
        <p:nvSpPr>
          <p:cNvPr id="342019" name="Rectangle 1027"/>
          <p:cNvSpPr>
            <a:spLocks noGrp="1" noChangeArrowheads="1"/>
          </p:cNvSpPr>
          <p:nvPr>
            <p:ph type="body" idx="1"/>
          </p:nvPr>
        </p:nvSpPr>
        <p:spPr/>
        <p:txBody>
          <a:bodyPr/>
          <a:lstStyle/>
          <a:p>
            <a:r>
              <a:rPr lang="en-US"/>
              <a:t>Potassium and Sodium work together to maintain water balance in the body</a:t>
            </a:r>
          </a:p>
          <a:p>
            <a:endParaRPr lang="en-US"/>
          </a:p>
          <a:p>
            <a:r>
              <a:rPr lang="en-US"/>
              <a:t>People who consume enough potassium each day generally have lower blood pressure than people who do not</a:t>
            </a:r>
          </a:p>
          <a:p>
            <a:endParaRPr lang="en-US"/>
          </a:p>
          <a:p>
            <a:r>
              <a:rPr lang="en-US"/>
              <a:t>Foods rich in potassium:</a:t>
            </a:r>
          </a:p>
          <a:p>
            <a:r>
              <a:rPr lang="en-US"/>
              <a:t>	baked potatoes, spinach, bananas, dried fruits, oranges, soybeans, tomato products, milk, and carrots.</a:t>
            </a: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EA9444-5D34-4139-85BE-8DD44784B9E8}" type="slidenum">
              <a:rPr lang="en-US"/>
              <a:pPr/>
              <a:t>14</a:t>
            </a:fld>
            <a:endParaRPr lang="en-US"/>
          </a:p>
        </p:txBody>
      </p:sp>
      <p:sp>
        <p:nvSpPr>
          <p:cNvPr id="351234" name="Rectangle 2"/>
          <p:cNvSpPr>
            <a:spLocks noGrp="1" noRot="1" noChangeAspect="1" noChangeArrowheads="1" noTextEdit="1"/>
          </p:cNvSpPr>
          <p:nvPr>
            <p:ph type="sldImg"/>
          </p:nvPr>
        </p:nvSpPr>
        <p:spPr>
          <a:xfrm>
            <a:off x="1104900" y="696913"/>
            <a:ext cx="4648200" cy="3486150"/>
          </a:xfrm>
          <a:ln/>
        </p:spPr>
      </p:sp>
      <p:sp>
        <p:nvSpPr>
          <p:cNvPr id="351235" name="Rectangle 3"/>
          <p:cNvSpPr>
            <a:spLocks noGrp="1" noChangeArrowheads="1"/>
          </p:cNvSpPr>
          <p:nvPr>
            <p:ph type="body" idx="1"/>
          </p:nvPr>
        </p:nvSpPr>
        <p:spPr/>
        <p:txBody>
          <a:bodyPr/>
          <a:lstStyle/>
          <a:p>
            <a:r>
              <a:rPr lang="en-US"/>
              <a:t>Not stored in the body for future use.</a:t>
            </a:r>
          </a:p>
          <a:p>
            <a:r>
              <a:rPr lang="en-US"/>
              <a:t>Must eat foods with these vitamins everyday</a:t>
            </a: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104900" y="696913"/>
            <a:ext cx="4648200" cy="3486150"/>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Any fruit or 100% fruit juice counts as part of the fruit group.  Fruits may be fresh, canned, frozen or dried.  They may be whole, cut up or pureed.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9155FE-8DEA-44AA-B4E7-C2DC50CA4592}" type="slidenum">
              <a:rPr lang="en-US">
                <a:cs typeface="Arial" charset="0"/>
              </a:rPr>
              <a:pPr fontAlgn="base">
                <a:spcBef>
                  <a:spcPct val="0"/>
                </a:spcBef>
                <a:spcAft>
                  <a:spcPct val="0"/>
                </a:spcAft>
              </a:pPr>
              <a:t>15</a:t>
            </a:fld>
            <a:endParaRPr lang="en-US">
              <a:cs typeface="Arial" charset="0"/>
            </a:endParaRP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04900" y="696913"/>
            <a:ext cx="4648200" cy="3486150"/>
          </a:xfrm>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Any vegetable or 100% vegetable juice counts as a member of the vegetable group.  Vegetables may be raw or cooked, fresh, frozen, canned or dried/dehydrated.  They may be whole, cut up or mashed.</a:t>
            </a:r>
          </a:p>
          <a:p>
            <a:pPr fontAlgn="auto">
              <a:spcBef>
                <a:spcPts val="0"/>
              </a:spcBef>
              <a:spcAft>
                <a:spcPts val="0"/>
              </a:spcAft>
              <a:defRPr/>
            </a:pPr>
            <a:endParaRPr lang="en-US" dirty="0" smtClean="0"/>
          </a:p>
          <a:p>
            <a:pPr fontAlgn="auto">
              <a:spcBef>
                <a:spcPts val="0"/>
              </a:spcBef>
              <a:spcAft>
                <a:spcPts val="0"/>
              </a:spcAft>
              <a:defRPr/>
            </a:pPr>
            <a:r>
              <a:rPr lang="en-US" dirty="0" smtClean="0"/>
              <a:t>Vegetables are organized into five sub-groups based on their nutrient content:</a:t>
            </a:r>
          </a:p>
          <a:p>
            <a:pPr marL="228600" indent="-228600" fontAlgn="auto">
              <a:spcBef>
                <a:spcPts val="0"/>
              </a:spcBef>
              <a:spcAft>
                <a:spcPts val="0"/>
              </a:spcAft>
              <a:buFontTx/>
              <a:buAutoNum type="arabicPeriod"/>
              <a:defRPr/>
            </a:pPr>
            <a:r>
              <a:rPr lang="en-US" dirty="0" smtClean="0"/>
              <a:t>Dark Green Vegetables:  broccoli, dark green leafy lettuce, spinach</a:t>
            </a:r>
          </a:p>
          <a:p>
            <a:pPr marL="228600" indent="-228600" fontAlgn="auto">
              <a:spcBef>
                <a:spcPts val="0"/>
              </a:spcBef>
              <a:spcAft>
                <a:spcPts val="0"/>
              </a:spcAft>
              <a:buFontTx/>
              <a:buAutoNum type="arabicPeriod"/>
              <a:defRPr/>
            </a:pPr>
            <a:r>
              <a:rPr lang="en-US" dirty="0" smtClean="0"/>
              <a:t>Red and Orange Vegetables:  squash, carrots, pumpkin, tomatoes, red peppers, sweet potatoes</a:t>
            </a:r>
          </a:p>
          <a:p>
            <a:pPr marL="228600" indent="-228600" fontAlgn="auto">
              <a:spcBef>
                <a:spcPts val="0"/>
              </a:spcBef>
              <a:spcAft>
                <a:spcPts val="0"/>
              </a:spcAft>
              <a:buFontTx/>
              <a:buAutoNum type="arabicPeriod"/>
              <a:defRPr/>
            </a:pPr>
            <a:r>
              <a:rPr lang="en-US" dirty="0" smtClean="0"/>
              <a:t>Beans and Peas:  black beans, pinto beans, kidney beans, soy beans, lentil beans, split peas </a:t>
            </a:r>
          </a:p>
          <a:p>
            <a:pPr marL="228600" indent="-228600" fontAlgn="auto">
              <a:spcBef>
                <a:spcPts val="0"/>
              </a:spcBef>
              <a:spcAft>
                <a:spcPts val="0"/>
              </a:spcAft>
              <a:buFontTx/>
              <a:buAutoNum type="arabicPeriod"/>
              <a:defRPr/>
            </a:pPr>
            <a:r>
              <a:rPr lang="en-US" dirty="0" smtClean="0"/>
              <a:t>Starchy Vegetables:  corn, green peas, lima beans, potatoes</a:t>
            </a:r>
          </a:p>
          <a:p>
            <a:pPr marL="228600" indent="-228600" fontAlgn="auto">
              <a:spcBef>
                <a:spcPts val="0"/>
              </a:spcBef>
              <a:spcAft>
                <a:spcPts val="0"/>
              </a:spcAft>
              <a:buFontTx/>
              <a:buAutoNum type="arabicPeriod"/>
              <a:defRPr/>
            </a:pPr>
            <a:r>
              <a:rPr lang="en-US" dirty="0" smtClean="0"/>
              <a:t>Other Vegetables:  artichokes, asparagus, avocados, beets, Brussels sprouts, cabbage, cauliflower, celery, cucumbers, eggplant, green beans, peppers, iceberg lettuce, mushrooms, onions, zucchini  </a:t>
            </a:r>
          </a:p>
          <a:p>
            <a:pPr marL="228600" indent="-228600" fontAlgn="auto">
              <a:spcBef>
                <a:spcPts val="0"/>
              </a:spcBef>
              <a:spcAft>
                <a:spcPts val="0"/>
              </a:spcAft>
              <a:buFontTx/>
              <a:buAutoNum type="arabicPeriod"/>
              <a:defRPr/>
            </a:pPr>
            <a:endParaRPr lang="en-US" dirty="0" smtClean="0"/>
          </a:p>
          <a:p>
            <a:pPr marL="228600" indent="-228600" fontAlgn="auto">
              <a:spcBef>
                <a:spcPts val="0"/>
              </a:spcBef>
              <a:spcAft>
                <a:spcPts val="0"/>
              </a:spcAft>
              <a:defRPr/>
            </a:pPr>
            <a:r>
              <a:rPr lang="en-US" dirty="0"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46BACA-C31F-417E-BAD4-D6BB35A84617}" type="slidenum">
              <a:rPr lang="en-US">
                <a:cs typeface="Arial" charset="0"/>
              </a:rPr>
              <a:pPr fontAlgn="base">
                <a:spcBef>
                  <a:spcPct val="0"/>
                </a:spcBef>
                <a:spcAft>
                  <a:spcPct val="0"/>
                </a:spcAft>
              </a:pPr>
              <a:t>16</a:t>
            </a:fld>
            <a:endParaRPr lang="en-US">
              <a:cs typeface="Arial" charset="0"/>
            </a:endParaRP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049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foods made from meat, poultry, seafood, beans and peas, eggs, processed soy products, nuts and seeds are considered part of the protein food group.  Beans and peas are also part of the vegetable group.  </a:t>
            </a:r>
          </a:p>
          <a:p>
            <a:pPr>
              <a:spcBef>
                <a:spcPct val="0"/>
              </a:spcBef>
            </a:pPr>
            <a:endParaRPr lang="en-US" smtClean="0"/>
          </a:p>
          <a:p>
            <a:pPr>
              <a:spcBef>
                <a:spcPct val="0"/>
              </a:spcBef>
            </a:pPr>
            <a:r>
              <a:rPr lang="en-US" smtClean="0"/>
              <a:t>Select a variety of protein foods to improve nutrient intake and health benefits, including at least 8 oz. of cooked seafood per week.  </a:t>
            </a:r>
          </a:p>
          <a:p>
            <a:pPr>
              <a:spcBef>
                <a:spcPct val="0"/>
              </a:spcBef>
            </a:pPr>
            <a:endParaRPr lang="en-US" smtClean="0"/>
          </a:p>
          <a:p>
            <a:pPr>
              <a:spcBef>
                <a:spcPct val="0"/>
              </a:spcBef>
            </a:pPr>
            <a:r>
              <a:rPr lang="en-US" smtClean="0"/>
              <a:t>Examples:</a:t>
            </a:r>
          </a:p>
          <a:p>
            <a:pPr>
              <a:spcBef>
                <a:spcPct val="0"/>
              </a:spcBef>
            </a:pPr>
            <a:r>
              <a:rPr lang="en-US" smtClean="0"/>
              <a:t>Meats:  lean cuts of beef, ham, pork or veal</a:t>
            </a:r>
          </a:p>
          <a:p>
            <a:pPr>
              <a:spcBef>
                <a:spcPct val="0"/>
              </a:spcBef>
            </a:pPr>
            <a:r>
              <a:rPr lang="en-US" smtClean="0"/>
              <a:t>Eggs</a:t>
            </a:r>
          </a:p>
          <a:p>
            <a:pPr>
              <a:spcBef>
                <a:spcPct val="0"/>
              </a:spcBef>
            </a:pPr>
            <a:r>
              <a:rPr lang="en-US" smtClean="0"/>
              <a:t>Beans and Peas  </a:t>
            </a:r>
          </a:p>
          <a:p>
            <a:pPr>
              <a:spcBef>
                <a:spcPct val="0"/>
              </a:spcBef>
            </a:pPr>
            <a:r>
              <a:rPr lang="en-US" smtClean="0"/>
              <a:t>Processed Soy Products:  tofu, veggie burgers, TVP (Textured Vegetable Protein)</a:t>
            </a:r>
          </a:p>
          <a:p>
            <a:pPr>
              <a:spcBef>
                <a:spcPct val="0"/>
              </a:spcBef>
            </a:pPr>
            <a:r>
              <a:rPr lang="en-US" smtClean="0"/>
              <a:t>Poultry:  chicken, duck, goose, turkey</a:t>
            </a:r>
          </a:p>
          <a:p>
            <a:pPr>
              <a:spcBef>
                <a:spcPct val="0"/>
              </a:spcBef>
            </a:pPr>
            <a:r>
              <a:rPr lang="en-US" smtClean="0"/>
              <a:t>Nuts and Seeds:  almonds, cashews, peanuts, sesame seeds, walnuts</a:t>
            </a:r>
          </a:p>
          <a:p>
            <a:pPr>
              <a:spcBef>
                <a:spcPct val="0"/>
              </a:spcBef>
            </a:pPr>
            <a:r>
              <a:rPr lang="en-US" smtClean="0"/>
              <a:t>Seafood:  catfish, cod, flounder, halibut, salmon, tuna, trout</a:t>
            </a:r>
          </a:p>
          <a:p>
            <a:pPr>
              <a:spcBef>
                <a:spcPct val="0"/>
              </a:spcBef>
            </a:pPr>
            <a:r>
              <a:rPr lang="en-US" smtClean="0"/>
              <a:t>Shellfish and Canned Fish:  clams, crabs, lobsters, shrimp, calamari, anchovies, sardines</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DA21A9-1B1B-4CC3-81B9-01C06BCB6049}" type="slidenum">
              <a:rPr lang="en-US">
                <a:cs typeface="Arial" charset="0"/>
              </a:rPr>
              <a:pPr fontAlgn="base">
                <a:spcBef>
                  <a:spcPct val="0"/>
                </a:spcBef>
                <a:spcAft>
                  <a:spcPct val="0"/>
                </a:spcAft>
              </a:pPr>
              <a:t>17</a:t>
            </a:fld>
            <a:endParaRPr lang="en-US">
              <a:cs typeface="Arial" charset="0"/>
            </a:endParaRP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xfrm>
            <a:off x="1104900" y="696913"/>
            <a:ext cx="4648200" cy="3486150"/>
          </a:xfrm>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Grains are divided into two subgroups:</a:t>
            </a:r>
          </a:p>
          <a:p>
            <a:pPr>
              <a:spcBef>
                <a:spcPct val="0"/>
              </a:spcBef>
            </a:pPr>
            <a:endParaRPr lang="en-US" smtClean="0"/>
          </a:p>
          <a:p>
            <a:pPr>
              <a:spcBef>
                <a:spcPct val="0"/>
              </a:spcBef>
            </a:pPr>
            <a:r>
              <a:rPr lang="en-US" u="sng" smtClean="0"/>
              <a:t>Whole Grains</a:t>
            </a:r>
            <a:r>
              <a:rPr lang="en-US" smtClean="0"/>
              <a:t>:  contain the entire grain kernel (bran, germ and endosperm)</a:t>
            </a:r>
          </a:p>
          <a:p>
            <a:pPr>
              <a:spcBef>
                <a:spcPct val="0"/>
              </a:spcBef>
            </a:pPr>
            <a:r>
              <a:rPr lang="en-US" smtClean="0"/>
              <a:t>Examples:  whole wheat flour, cracked wheat, oatmeal, brown rice</a:t>
            </a:r>
          </a:p>
          <a:p>
            <a:pPr>
              <a:spcBef>
                <a:spcPct val="0"/>
              </a:spcBef>
            </a:pPr>
            <a:endParaRPr lang="en-US" smtClean="0"/>
          </a:p>
          <a:p>
            <a:pPr>
              <a:spcBef>
                <a:spcPct val="0"/>
              </a:spcBef>
            </a:pPr>
            <a:r>
              <a:rPr lang="en-US" u="sng" smtClean="0"/>
              <a:t>Refined Grains</a:t>
            </a:r>
            <a:r>
              <a:rPr lang="en-US" smtClean="0"/>
              <a:t>:  have been milled (a process that removes the bran and germ).  This is done to give grains a finer texture and improve their shelf life, but it also removes dietary fiber, iron and many B-Vitamins.</a:t>
            </a:r>
          </a:p>
          <a:p>
            <a:pPr>
              <a:spcBef>
                <a:spcPct val="0"/>
              </a:spcBef>
            </a:pPr>
            <a:r>
              <a:rPr lang="en-US" smtClean="0"/>
              <a:t>Examples:  white flour, white rice, spaghetti, pretzels, crackers, breakfast cereals</a:t>
            </a:r>
          </a:p>
          <a:p>
            <a:pPr>
              <a:spcBef>
                <a:spcPct val="0"/>
              </a:spcBef>
            </a:pPr>
            <a:r>
              <a:rPr lang="en-US" smtClean="0"/>
              <a:t>*Note:  Most refined grains are enriched.  This means certain B-Vitamins and Iron are added back in after processing.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D7C45F-A34E-4483-B7FD-07D1EDC405E9}" type="slidenum">
              <a:rPr lang="en-US">
                <a:cs typeface="Arial" charset="0"/>
              </a:rPr>
              <a:pPr fontAlgn="base">
                <a:spcBef>
                  <a:spcPct val="0"/>
                </a:spcBef>
                <a:spcAft>
                  <a:spcPct val="0"/>
                </a:spcAft>
              </a:pPr>
              <a:t>18</a:t>
            </a:fld>
            <a:endParaRPr lang="en-US">
              <a:cs typeface="Arial" charset="0"/>
            </a:endParaRP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1104900" y="696913"/>
            <a:ext cx="4648200" cy="3486150"/>
          </a:xfrm>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All fluid milk products and many foods made from milk are considered part of this group.</a:t>
            </a:r>
          </a:p>
          <a:p>
            <a:pPr>
              <a:spcBef>
                <a:spcPct val="0"/>
              </a:spcBef>
            </a:pPr>
            <a:endParaRPr lang="en-US" dirty="0" smtClean="0"/>
          </a:p>
          <a:p>
            <a:pPr>
              <a:spcBef>
                <a:spcPct val="0"/>
              </a:spcBef>
            </a:pPr>
            <a:r>
              <a:rPr lang="en-US" smtClean="0"/>
              <a:t>Foods made from milk that retain their calcium content are part of this group.</a:t>
            </a:r>
          </a:p>
          <a:p>
            <a:pPr>
              <a:spcBef>
                <a:spcPct val="0"/>
              </a:spcBef>
            </a:pPr>
            <a:r>
              <a:rPr lang="en-US" dirty="0" smtClean="0"/>
              <a:t>Examples:  milk, flavored milks, yogurt, milk based desserts, cheese</a:t>
            </a:r>
          </a:p>
          <a:p>
            <a:pPr>
              <a:spcBef>
                <a:spcPct val="0"/>
              </a:spcBef>
            </a:pPr>
            <a:endParaRPr lang="en-US" dirty="0" smtClean="0"/>
          </a:p>
          <a:p>
            <a:pPr>
              <a:spcBef>
                <a:spcPct val="0"/>
              </a:spcBef>
            </a:pPr>
            <a:r>
              <a:rPr lang="en-US" dirty="0" smtClean="0"/>
              <a:t>Foods made from milk that have little or no calcium such as cream cheese, cream and butter, are not considered part of this group.  </a:t>
            </a:r>
          </a:p>
          <a:p>
            <a:pPr>
              <a:spcBef>
                <a:spcPct val="0"/>
              </a:spcBef>
            </a:pPr>
            <a:endParaRPr lang="en-US" dirty="0" smtClean="0"/>
          </a:p>
          <a:p>
            <a:pPr>
              <a:spcBef>
                <a:spcPct val="0"/>
              </a:spcBef>
            </a:pPr>
            <a:r>
              <a:rPr lang="en-US" dirty="0"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dirty="0" smtClean="0"/>
          </a:p>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51C886-9166-4BAE-9F81-5327A29A7B71}" type="slidenum">
              <a:rPr lang="en-US">
                <a:cs typeface="Arial" charset="0"/>
              </a:rPr>
              <a:pPr fontAlgn="base">
                <a:spcBef>
                  <a:spcPct val="0"/>
                </a:spcBef>
                <a:spcAft>
                  <a:spcPct val="0"/>
                </a:spcAft>
              </a:pPr>
              <a:t>19</a:t>
            </a:fld>
            <a:endParaRPr lang="en-US">
              <a:cs typeface="Arial" charset="0"/>
            </a:endParaRP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5A500-4E57-4C6F-8B7E-E8004C5E473F}" type="slidenum">
              <a:rPr lang="en-US" smtClean="0"/>
              <a:t>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1272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52498-0DD6-4235-9D82-FC31E28709F9}" type="slidenum">
              <a:rPr lang="en-US"/>
              <a:pPr/>
              <a:t>3</a:t>
            </a:fld>
            <a:endParaRPr lang="en-US"/>
          </a:p>
        </p:txBody>
      </p:sp>
      <p:sp>
        <p:nvSpPr>
          <p:cNvPr id="277506" name="Rectangle 3074"/>
          <p:cNvSpPr>
            <a:spLocks noGrp="1" noRot="1" noChangeAspect="1" noChangeArrowheads="1" noTextEdit="1"/>
          </p:cNvSpPr>
          <p:nvPr>
            <p:ph type="sldImg"/>
          </p:nvPr>
        </p:nvSpPr>
        <p:spPr>
          <a:xfrm>
            <a:off x="1104900" y="696913"/>
            <a:ext cx="4648200" cy="3486150"/>
          </a:xfrm>
          <a:ln/>
        </p:spPr>
      </p:sp>
      <p:sp>
        <p:nvSpPr>
          <p:cNvPr id="277507" name="Rectangle 3075"/>
          <p:cNvSpPr>
            <a:spLocks noGrp="1" noChangeArrowheads="1"/>
          </p:cNvSpPr>
          <p:nvPr>
            <p:ph type="body" idx="1"/>
          </p:nvPr>
        </p:nvSpPr>
        <p:spPr/>
        <p:txBody>
          <a:bodyPr/>
          <a:lstStyle/>
          <a:p>
            <a:r>
              <a:rPr lang="en-US" dirty="0"/>
              <a:t>-Made up of carbon, hydrogen, and oxygen</a:t>
            </a:r>
          </a:p>
          <a:p>
            <a:r>
              <a:rPr lang="en-US" dirty="0"/>
              <a:t>-2 different types we are going to talk about</a:t>
            </a:r>
          </a:p>
          <a:p>
            <a:r>
              <a:rPr lang="en-US" dirty="0"/>
              <a:t>	-simple</a:t>
            </a:r>
          </a:p>
          <a:p>
            <a:r>
              <a:rPr lang="en-US" dirty="0"/>
              <a:t>	-complex</a:t>
            </a:r>
          </a:p>
          <a:p>
            <a:r>
              <a:rPr lang="en-US" dirty="0"/>
              <a:t>-45-65% of a persons daily caloric intake should be from carbohydrates</a:t>
            </a:r>
          </a:p>
          <a:p>
            <a:r>
              <a:rPr lang="en-US" dirty="0"/>
              <a:t>-foods rich in complex carbs are better than simple carbs.</a:t>
            </a: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C0817-DBA7-41A0-921D-664B4C379C97}" type="slidenum">
              <a:rPr lang="en-US"/>
              <a:pPr/>
              <a:t>4</a:t>
            </a:fld>
            <a:endParaRPr lang="en-US"/>
          </a:p>
        </p:txBody>
      </p:sp>
      <p:sp>
        <p:nvSpPr>
          <p:cNvPr id="283650" name="Rectangle 3074"/>
          <p:cNvSpPr>
            <a:spLocks noGrp="1" noRot="1" noChangeAspect="1" noChangeArrowheads="1" noTextEdit="1"/>
          </p:cNvSpPr>
          <p:nvPr>
            <p:ph type="sldImg"/>
          </p:nvPr>
        </p:nvSpPr>
        <p:spPr>
          <a:xfrm>
            <a:off x="1104900" y="696913"/>
            <a:ext cx="4648200" cy="3486150"/>
          </a:xfrm>
          <a:ln/>
        </p:spPr>
      </p:sp>
      <p:sp>
        <p:nvSpPr>
          <p:cNvPr id="283651" name="Rectangle 3075"/>
          <p:cNvSpPr>
            <a:spLocks noGrp="1" noChangeArrowheads="1"/>
          </p:cNvSpPr>
          <p:nvPr>
            <p:ph type="body" idx="1"/>
          </p:nvPr>
        </p:nvSpPr>
        <p:spPr/>
        <p:txBody>
          <a:bodyPr/>
          <a:lstStyle/>
          <a:p>
            <a:r>
              <a:rPr lang="en-US"/>
              <a:t>-Found in many plant foods such as potatoes</a:t>
            </a:r>
          </a:p>
          <a:p>
            <a:r>
              <a:rPr lang="en-US"/>
              <a:t>	-grains-rice, cereals, and wheat</a:t>
            </a:r>
          </a:p>
          <a:p>
            <a:r>
              <a:rPr lang="en-US"/>
              <a:t>-when you eat complex carbohydrates your body (digests) breaks the starch into simple sugars that can be absorbed into your bloodstream. That’s why its slower to digest.</a:t>
            </a:r>
          </a:p>
          <a:p>
            <a:endParaRPr lang="en-US"/>
          </a:p>
          <a:p>
            <a:r>
              <a:rPr lang="en-US"/>
              <a:t>-FIBER</a:t>
            </a:r>
          </a:p>
          <a:p>
            <a:r>
              <a:rPr lang="en-US"/>
              <a:t>	-is a complex carbohydrate but is not considered a nutrient because its not broken down and absorbed into your bloodstream.</a:t>
            </a:r>
          </a:p>
          <a:p>
            <a:r>
              <a:rPr lang="en-US"/>
              <a:t>	-still necessary for the proper functioning of your digestive system.</a:t>
            </a:r>
          </a:p>
          <a:p>
            <a:r>
              <a:rPr lang="en-US"/>
              <a:t>	-helps prevent constipation</a:t>
            </a:r>
          </a:p>
          <a:p>
            <a:r>
              <a:rPr lang="en-US"/>
              <a:t>	-may reduce risk of colon cancer</a:t>
            </a:r>
          </a:p>
          <a:p>
            <a:r>
              <a:rPr lang="en-US"/>
              <a:t>	-may help prevent heart disease</a:t>
            </a: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1AFAF-A8CF-4E31-91F4-3B86583D1926}" type="slidenum">
              <a:rPr lang="en-US"/>
              <a:pPr/>
              <a:t>5</a:t>
            </a:fld>
            <a:endParaRPr lang="en-US"/>
          </a:p>
        </p:txBody>
      </p:sp>
      <p:sp>
        <p:nvSpPr>
          <p:cNvPr id="286722" name="Rectangle 3074"/>
          <p:cNvSpPr>
            <a:spLocks noGrp="1" noRot="1" noChangeAspect="1" noChangeArrowheads="1" noTextEdit="1"/>
          </p:cNvSpPr>
          <p:nvPr>
            <p:ph type="sldImg"/>
          </p:nvPr>
        </p:nvSpPr>
        <p:spPr>
          <a:xfrm>
            <a:off x="1104900" y="696913"/>
            <a:ext cx="4648200" cy="3486150"/>
          </a:xfrm>
          <a:ln/>
        </p:spPr>
      </p:sp>
      <p:sp>
        <p:nvSpPr>
          <p:cNvPr id="286723" name="Rectangle 3075"/>
          <p:cNvSpPr>
            <a:spLocks noGrp="1" noChangeArrowheads="1"/>
          </p:cNvSpPr>
          <p:nvPr>
            <p:ph type="body" idx="1"/>
          </p:nvPr>
        </p:nvSpPr>
        <p:spPr/>
        <p:txBody>
          <a:bodyPr/>
          <a:lstStyle/>
          <a:p>
            <a:r>
              <a:rPr lang="en-US"/>
              <a:t>-High protein foods</a:t>
            </a:r>
          </a:p>
          <a:p>
            <a:r>
              <a:rPr lang="en-US"/>
              <a:t>	-meats, eggs, poultry, milk and milk products</a:t>
            </a:r>
          </a:p>
          <a:p>
            <a:endParaRPr lang="en-US"/>
          </a:p>
          <a:p>
            <a:r>
              <a:rPr lang="en-US"/>
              <a:t>-Nuts, dried beans, dried peas, and lentils contain a lot of protein also.</a:t>
            </a:r>
          </a:p>
          <a:p>
            <a:r>
              <a:rPr lang="en-US"/>
              <a:t>-10-35% of diet needs to be protein</a:t>
            </a: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5A500-4E57-4C6F-8B7E-E8004C5E473F}" type="slidenum">
              <a:rPr lang="en-US" smtClean="0"/>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36002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352D2-BDB2-47A0-88EA-D15083A1096A}" type="slidenum">
              <a:rPr lang="en-US"/>
              <a:pPr/>
              <a:t>7</a:t>
            </a:fld>
            <a:endParaRPr lang="en-US"/>
          </a:p>
        </p:txBody>
      </p:sp>
      <p:sp>
        <p:nvSpPr>
          <p:cNvPr id="299010" name="Rectangle 2050"/>
          <p:cNvSpPr>
            <a:spLocks noGrp="1" noRot="1" noChangeAspect="1" noChangeArrowheads="1" noTextEdit="1"/>
          </p:cNvSpPr>
          <p:nvPr>
            <p:ph type="sldImg"/>
          </p:nvPr>
        </p:nvSpPr>
        <p:spPr>
          <a:xfrm>
            <a:off x="1104900" y="696913"/>
            <a:ext cx="4648200" cy="3486150"/>
          </a:xfrm>
          <a:ln/>
        </p:spPr>
      </p:sp>
      <p:sp>
        <p:nvSpPr>
          <p:cNvPr id="299011" name="Rectangle 2051"/>
          <p:cNvSpPr>
            <a:spLocks noGrp="1" noChangeArrowheads="1"/>
          </p:cNvSpPr>
          <p:nvPr>
            <p:ph type="body" idx="1"/>
          </p:nvPr>
        </p:nvSpPr>
        <p:spPr/>
        <p:txBody>
          <a:bodyPr/>
          <a:lstStyle/>
          <a:p>
            <a:endParaRPr lang="en-GB"/>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0F7EC-7AFC-4078-9E83-7F5C73E6ED31}" type="slidenum">
              <a:rPr lang="en-US"/>
              <a:pPr/>
              <a:t>8</a:t>
            </a:fld>
            <a:endParaRPr lang="en-US"/>
          </a:p>
        </p:txBody>
      </p:sp>
      <p:sp>
        <p:nvSpPr>
          <p:cNvPr id="305154" name="Rectangle 2050"/>
          <p:cNvSpPr>
            <a:spLocks noGrp="1" noRot="1" noChangeAspect="1" noChangeArrowheads="1" noTextEdit="1"/>
          </p:cNvSpPr>
          <p:nvPr>
            <p:ph type="sldImg"/>
          </p:nvPr>
        </p:nvSpPr>
        <p:spPr>
          <a:xfrm>
            <a:off x="1104900" y="696913"/>
            <a:ext cx="4648200" cy="3486150"/>
          </a:xfrm>
          <a:ln/>
        </p:spPr>
      </p:sp>
      <p:sp>
        <p:nvSpPr>
          <p:cNvPr id="305155" name="Rectangle 2051"/>
          <p:cNvSpPr>
            <a:spLocks noGrp="1" noChangeArrowheads="1"/>
          </p:cNvSpPr>
          <p:nvPr>
            <p:ph type="body" idx="1"/>
          </p:nvPr>
        </p:nvSpPr>
        <p:spPr/>
        <p:txBody>
          <a:bodyPr/>
          <a:lstStyle/>
          <a:p>
            <a:r>
              <a:rPr lang="en-US"/>
              <a:t>-ANIMAL FATS</a:t>
            </a:r>
          </a:p>
          <a:p>
            <a:r>
              <a:rPr lang="en-US"/>
              <a:t>	-lard and dairy products</a:t>
            </a:r>
          </a:p>
          <a:p>
            <a:r>
              <a:rPr lang="en-US"/>
              <a:t>	-too much can lead to heart disease</a:t>
            </a:r>
          </a:p>
          <a:p>
            <a:endParaRPr lang="en-US"/>
          </a:p>
          <a:p>
            <a:r>
              <a:rPr lang="en-US"/>
              <a:t>-TRANS FAT</a:t>
            </a:r>
          </a:p>
          <a:p>
            <a:r>
              <a:rPr lang="en-US"/>
              <a:t>	-when manufacturers add hydrogen to the fat molecules in vegetables oils.</a:t>
            </a:r>
          </a:p>
          <a:p>
            <a:r>
              <a:rPr lang="en-US"/>
              <a:t>	-foods that contain these stay fresher longer</a:t>
            </a:r>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4A800-5F69-4130-A025-685423C097FB}" type="slidenum">
              <a:rPr lang="en-US"/>
              <a:pPr/>
              <a:t>9</a:t>
            </a:fld>
            <a:endParaRPr lang="en-US"/>
          </a:p>
        </p:txBody>
      </p:sp>
      <p:sp>
        <p:nvSpPr>
          <p:cNvPr id="197634" name="Rectangle 1026"/>
          <p:cNvSpPr>
            <a:spLocks noGrp="1" noRot="1" noChangeAspect="1" noChangeArrowheads="1" noTextEdit="1"/>
          </p:cNvSpPr>
          <p:nvPr>
            <p:ph type="sldImg"/>
          </p:nvPr>
        </p:nvSpPr>
        <p:spPr>
          <a:ln/>
        </p:spPr>
      </p:sp>
      <p:sp>
        <p:nvSpPr>
          <p:cNvPr id="197635" name="Rectangle 1027"/>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BA592F-93FF-4364-B891-EC318448DC0E}"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11101-1A0B-4CB5-A185-5AD6B61C5388}" type="slidenum">
              <a:rPr lang="en-US" smtClean="0"/>
              <a:t>‹#›</a:t>
            </a:fld>
            <a:endParaRPr lang="en-US"/>
          </a:p>
        </p:txBody>
      </p:sp>
    </p:spTree>
    <p:extLst>
      <p:ext uri="{BB962C8B-B14F-4D97-AF65-F5344CB8AC3E}">
        <p14:creationId xmlns:p14="http://schemas.microsoft.com/office/powerpoint/2010/main" val="364069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A592F-93FF-4364-B891-EC318448DC0E}"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11101-1A0B-4CB5-A185-5AD6B61C5388}" type="slidenum">
              <a:rPr lang="en-US" smtClean="0"/>
              <a:t>‹#›</a:t>
            </a:fld>
            <a:endParaRPr lang="en-US"/>
          </a:p>
        </p:txBody>
      </p:sp>
    </p:spTree>
    <p:extLst>
      <p:ext uri="{BB962C8B-B14F-4D97-AF65-F5344CB8AC3E}">
        <p14:creationId xmlns:p14="http://schemas.microsoft.com/office/powerpoint/2010/main" val="227228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A592F-93FF-4364-B891-EC318448DC0E}"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11101-1A0B-4CB5-A185-5AD6B61C5388}" type="slidenum">
              <a:rPr lang="en-US" smtClean="0"/>
              <a:t>‹#›</a:t>
            </a:fld>
            <a:endParaRPr lang="en-US"/>
          </a:p>
        </p:txBody>
      </p:sp>
    </p:spTree>
    <p:extLst>
      <p:ext uri="{BB962C8B-B14F-4D97-AF65-F5344CB8AC3E}">
        <p14:creationId xmlns:p14="http://schemas.microsoft.com/office/powerpoint/2010/main" val="1632995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4638"/>
            <a:ext cx="8582025"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600200" y="64008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886200" y="64008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7162800" y="6400800"/>
            <a:ext cx="1905000" cy="457200"/>
          </a:xfrm>
        </p:spPr>
        <p:txBody>
          <a:bodyPr/>
          <a:lstStyle>
            <a:lvl1pPr>
              <a:defRPr/>
            </a:lvl1pPr>
          </a:lstStyle>
          <a:p>
            <a:fld id="{309872B9-9D4E-46AA-963F-9A2E0CD3CF61}" type="slidenum">
              <a:rPr lang="en-US"/>
              <a:pPr/>
              <a:t>‹#›</a:t>
            </a:fld>
            <a:endParaRPr lang="en-US"/>
          </a:p>
        </p:txBody>
      </p:sp>
    </p:spTree>
    <p:extLst>
      <p:ext uri="{BB962C8B-B14F-4D97-AF65-F5344CB8AC3E}">
        <p14:creationId xmlns:p14="http://schemas.microsoft.com/office/powerpoint/2010/main" val="17623019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668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29225" y="1981200"/>
            <a:ext cx="3810000" cy="4114800"/>
          </a:xfrm>
        </p:spPr>
        <p:txBody>
          <a:bodyPr/>
          <a:lstStyle/>
          <a:p>
            <a:endParaRPr lang="en-US"/>
          </a:p>
        </p:txBody>
      </p:sp>
      <p:sp>
        <p:nvSpPr>
          <p:cNvPr id="5" name="Date Placeholder 4"/>
          <p:cNvSpPr>
            <a:spLocks noGrp="1"/>
          </p:cNvSpPr>
          <p:nvPr>
            <p:ph type="dt" sz="half" idx="10"/>
          </p:nvPr>
        </p:nvSpPr>
        <p:spPr>
          <a:xfrm>
            <a:off x="16002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886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162800" y="6400800"/>
            <a:ext cx="1905000" cy="457200"/>
          </a:xfrm>
        </p:spPr>
        <p:txBody>
          <a:bodyPr/>
          <a:lstStyle>
            <a:lvl1pPr>
              <a:defRPr/>
            </a:lvl1pPr>
          </a:lstStyle>
          <a:p>
            <a:fld id="{4CC68E79-B241-4C38-849C-241BCBEF498F}" type="slidenum">
              <a:rPr lang="en-US"/>
              <a:pPr/>
              <a:t>‹#›</a:t>
            </a:fld>
            <a:endParaRPr lang="en-US"/>
          </a:p>
        </p:txBody>
      </p:sp>
    </p:spTree>
    <p:extLst>
      <p:ext uri="{BB962C8B-B14F-4D97-AF65-F5344CB8AC3E}">
        <p14:creationId xmlns:p14="http://schemas.microsoft.com/office/powerpoint/2010/main" val="161281323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C654AAF-1D27-4410-8D70-E37572698867}" type="slidenum">
              <a:rPr lang="en-US"/>
              <a:pPr/>
              <a:t>‹#›</a:t>
            </a:fld>
            <a:endParaRPr lang="en-US"/>
          </a:p>
        </p:txBody>
      </p:sp>
    </p:spTree>
    <p:extLst>
      <p:ext uri="{BB962C8B-B14F-4D97-AF65-F5344CB8AC3E}">
        <p14:creationId xmlns:p14="http://schemas.microsoft.com/office/powerpoint/2010/main" val="42601911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A592F-93FF-4364-B891-EC318448DC0E}"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11101-1A0B-4CB5-A185-5AD6B61C5388}" type="slidenum">
              <a:rPr lang="en-US" smtClean="0"/>
              <a:t>‹#›</a:t>
            </a:fld>
            <a:endParaRPr lang="en-US"/>
          </a:p>
        </p:txBody>
      </p:sp>
    </p:spTree>
    <p:extLst>
      <p:ext uri="{BB962C8B-B14F-4D97-AF65-F5344CB8AC3E}">
        <p14:creationId xmlns:p14="http://schemas.microsoft.com/office/powerpoint/2010/main" val="3893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A592F-93FF-4364-B891-EC318448DC0E}"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11101-1A0B-4CB5-A185-5AD6B61C5388}" type="slidenum">
              <a:rPr lang="en-US" smtClean="0"/>
              <a:t>‹#›</a:t>
            </a:fld>
            <a:endParaRPr lang="en-US"/>
          </a:p>
        </p:txBody>
      </p:sp>
    </p:spTree>
    <p:extLst>
      <p:ext uri="{BB962C8B-B14F-4D97-AF65-F5344CB8AC3E}">
        <p14:creationId xmlns:p14="http://schemas.microsoft.com/office/powerpoint/2010/main" val="24064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BA592F-93FF-4364-B891-EC318448DC0E}" type="datetimeFigureOut">
              <a:rPr lang="en-US" smtClean="0"/>
              <a:t>3/16/2014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11101-1A0B-4CB5-A185-5AD6B61C5388}" type="slidenum">
              <a:rPr lang="en-US" smtClean="0"/>
              <a:t>‹#›</a:t>
            </a:fld>
            <a:endParaRPr lang="en-US"/>
          </a:p>
        </p:txBody>
      </p:sp>
    </p:spTree>
    <p:extLst>
      <p:ext uri="{BB962C8B-B14F-4D97-AF65-F5344CB8AC3E}">
        <p14:creationId xmlns:p14="http://schemas.microsoft.com/office/powerpoint/2010/main" val="125570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BA592F-93FF-4364-B891-EC318448DC0E}" type="datetimeFigureOut">
              <a:rPr lang="en-US" smtClean="0"/>
              <a:t>3/16/2014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11101-1A0B-4CB5-A185-5AD6B61C5388}" type="slidenum">
              <a:rPr lang="en-US" smtClean="0"/>
              <a:t>‹#›</a:t>
            </a:fld>
            <a:endParaRPr lang="en-US"/>
          </a:p>
        </p:txBody>
      </p:sp>
    </p:spTree>
    <p:extLst>
      <p:ext uri="{BB962C8B-B14F-4D97-AF65-F5344CB8AC3E}">
        <p14:creationId xmlns:p14="http://schemas.microsoft.com/office/powerpoint/2010/main" val="406707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BA592F-93FF-4364-B891-EC318448DC0E}" type="datetimeFigureOut">
              <a:rPr lang="en-US" smtClean="0"/>
              <a:t>3/16/2014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11101-1A0B-4CB5-A185-5AD6B61C5388}" type="slidenum">
              <a:rPr lang="en-US" smtClean="0"/>
              <a:t>‹#›</a:t>
            </a:fld>
            <a:endParaRPr lang="en-US"/>
          </a:p>
        </p:txBody>
      </p:sp>
    </p:spTree>
    <p:extLst>
      <p:ext uri="{BB962C8B-B14F-4D97-AF65-F5344CB8AC3E}">
        <p14:creationId xmlns:p14="http://schemas.microsoft.com/office/powerpoint/2010/main" val="203185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A592F-93FF-4364-B891-EC318448DC0E}" type="datetimeFigureOut">
              <a:rPr lang="en-US" smtClean="0"/>
              <a:t>3/16/2014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11101-1A0B-4CB5-A185-5AD6B61C5388}" type="slidenum">
              <a:rPr lang="en-US" smtClean="0"/>
              <a:t>‹#›</a:t>
            </a:fld>
            <a:endParaRPr lang="en-US"/>
          </a:p>
        </p:txBody>
      </p:sp>
    </p:spTree>
    <p:extLst>
      <p:ext uri="{BB962C8B-B14F-4D97-AF65-F5344CB8AC3E}">
        <p14:creationId xmlns:p14="http://schemas.microsoft.com/office/powerpoint/2010/main" val="228982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A592F-93FF-4364-B891-EC318448DC0E}" type="datetimeFigureOut">
              <a:rPr lang="en-US" smtClean="0"/>
              <a:t>3/16/2014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11101-1A0B-4CB5-A185-5AD6B61C5388}" type="slidenum">
              <a:rPr lang="en-US" smtClean="0"/>
              <a:t>‹#›</a:t>
            </a:fld>
            <a:endParaRPr lang="en-US"/>
          </a:p>
        </p:txBody>
      </p:sp>
    </p:spTree>
    <p:extLst>
      <p:ext uri="{BB962C8B-B14F-4D97-AF65-F5344CB8AC3E}">
        <p14:creationId xmlns:p14="http://schemas.microsoft.com/office/powerpoint/2010/main" val="239202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A592F-93FF-4364-B891-EC318448DC0E}" type="datetimeFigureOut">
              <a:rPr lang="en-US" smtClean="0"/>
              <a:t>3/16/2014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11101-1A0B-4CB5-A185-5AD6B61C5388}" type="slidenum">
              <a:rPr lang="en-US" smtClean="0"/>
              <a:t>‹#›</a:t>
            </a:fld>
            <a:endParaRPr lang="en-US"/>
          </a:p>
        </p:txBody>
      </p:sp>
    </p:spTree>
    <p:extLst>
      <p:ext uri="{BB962C8B-B14F-4D97-AF65-F5344CB8AC3E}">
        <p14:creationId xmlns:p14="http://schemas.microsoft.com/office/powerpoint/2010/main" val="86026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A592F-93FF-4364-B891-EC318448DC0E}" type="datetimeFigureOut">
              <a:rPr lang="en-US" smtClean="0"/>
              <a:t>3/16/2014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11101-1A0B-4CB5-A185-5AD6B61C5388}" type="slidenum">
              <a:rPr lang="en-US" smtClean="0"/>
              <a:t>‹#›</a:t>
            </a:fld>
            <a:endParaRPr lang="en-US"/>
          </a:p>
        </p:txBody>
      </p:sp>
    </p:spTree>
    <p:extLst>
      <p:ext uri="{BB962C8B-B14F-4D97-AF65-F5344CB8AC3E}">
        <p14:creationId xmlns:p14="http://schemas.microsoft.com/office/powerpoint/2010/main" val="851224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gAHF8_xtkbIpLM&amp;tbnid=TPQzGjkIIYhmbM:&amp;ved=0CAYQjRw&amp;url=http%3A%2F%2Fblog.etundra.com%2Fin-the-restaurant%2Fdietary-restrictions-and-restaurants%2F&amp;ei=0xomU7noKMjgyQHLmYDACw&amp;bvm=bv.62922401,d.aWc&amp;psig=AFQjCNFRYQbBBkX0do16GZ1_HIjoNYf1Gg&amp;ust=1395092556186873"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colourbox.com/preview/3998152-501983-chef-girl-preparing-healthy-food-vegetable-salad-over-white-background.jpg"/>
          <p:cNvPicPr>
            <a:picLocks noChangeAspect="1" noChangeArrowheads="1"/>
          </p:cNvPicPr>
          <p:nvPr/>
        </p:nvPicPr>
        <p:blipFill rotWithShape="1">
          <a:blip r:embed="rId3">
            <a:extLst>
              <a:ext uri="{28A0092B-C50C-407E-A947-70E740481C1C}">
                <a14:useLocalDpi xmlns:a14="http://schemas.microsoft.com/office/drawing/2010/main" val="0"/>
              </a:ext>
            </a:extLst>
          </a:blip>
          <a:srcRect l="13342"/>
          <a:stretch/>
        </p:blipFill>
        <p:spPr bwMode="auto">
          <a:xfrm>
            <a:off x="-12032" y="-1"/>
            <a:ext cx="9156032" cy="72370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5000" y="990600"/>
            <a:ext cx="7848600" cy="1569660"/>
          </a:xfrm>
          <a:prstGeom prst="rect">
            <a:avLst/>
          </a:prstGeom>
          <a:noFill/>
        </p:spPr>
        <p:txBody>
          <a:bodyPr wrap="square" rtlCol="0">
            <a:spAutoFit/>
          </a:bodyPr>
          <a:lstStyle/>
          <a:p>
            <a:pPr algn="ctr"/>
            <a:r>
              <a:rPr lang="en-US" sz="4800" dirty="0" smtClean="0">
                <a:ln>
                  <a:solidFill>
                    <a:schemeClr val="tx1"/>
                  </a:solidFill>
                </a:ln>
                <a:latin typeface="Ravie" pitchFamily="82" charset="0"/>
                <a:cs typeface="Raavi" pitchFamily="34" charset="0"/>
              </a:rPr>
              <a:t>Nutrition</a:t>
            </a:r>
            <a:r>
              <a:rPr lang="en-US" sz="4800" dirty="0">
                <a:ln>
                  <a:solidFill>
                    <a:schemeClr val="tx1"/>
                  </a:solidFill>
                </a:ln>
                <a:latin typeface="Ravie" pitchFamily="82" charset="0"/>
                <a:cs typeface="Raavi" pitchFamily="34" charset="0"/>
              </a:rPr>
              <a:t> </a:t>
            </a:r>
            <a:r>
              <a:rPr lang="en-US" sz="4800" dirty="0" smtClean="0">
                <a:ln>
                  <a:solidFill>
                    <a:schemeClr val="tx1"/>
                  </a:solidFill>
                </a:ln>
                <a:latin typeface="Ravie" pitchFamily="82" charset="0"/>
                <a:cs typeface="Raavi" pitchFamily="34" charset="0"/>
              </a:rPr>
              <a:t>&amp; Special Diets</a:t>
            </a:r>
            <a:endParaRPr lang="en-US" sz="4800" dirty="0" smtClean="0">
              <a:ln>
                <a:solidFill>
                  <a:schemeClr val="tx1"/>
                </a:solidFill>
              </a:ln>
              <a:latin typeface="Ravie" pitchFamily="82" charset="0"/>
              <a:cs typeface="Raavi" pitchFamily="34" charset="0"/>
            </a:endParaRPr>
          </a:p>
        </p:txBody>
      </p:sp>
    </p:spTree>
    <p:extLst>
      <p:ext uri="{BB962C8B-B14F-4D97-AF65-F5344CB8AC3E}">
        <p14:creationId xmlns:p14="http://schemas.microsoft.com/office/powerpoint/2010/main" val="1112145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 y="1"/>
            <a:ext cx="9144000" cy="1908215"/>
          </a:xfrm>
          <a:prstGeom prst="rect">
            <a:avLst/>
          </a:prstGeom>
        </p:spPr>
        <p:txBody>
          <a:bodyPr wrap="square">
            <a:spAutoFit/>
          </a:bodyPr>
          <a:lstStyle/>
          <a:p>
            <a:pPr algn="ctr">
              <a:buFontTx/>
              <a:buNone/>
            </a:pPr>
            <a:r>
              <a:rPr lang="en-US" sz="3200" dirty="0" smtClean="0">
                <a:latin typeface="Ravie" pitchFamily="82" charset="0"/>
              </a:rPr>
              <a:t>Do you know the </a:t>
            </a:r>
          </a:p>
          <a:p>
            <a:pPr algn="ctr">
              <a:buFontTx/>
              <a:buNone/>
            </a:pPr>
            <a:r>
              <a:rPr lang="en-US" sz="5400" dirty="0" smtClean="0">
                <a:ln>
                  <a:solidFill>
                    <a:schemeClr val="tx1"/>
                  </a:solidFill>
                </a:ln>
                <a:latin typeface="Ravie" pitchFamily="82" charset="0"/>
              </a:rPr>
              <a:t>MOST IMPORTANT </a:t>
            </a:r>
            <a:r>
              <a:rPr lang="en-US" sz="3200" dirty="0" smtClean="0">
                <a:latin typeface="Ravie" pitchFamily="82" charset="0"/>
              </a:rPr>
              <a:t>nutrient is? </a:t>
            </a:r>
            <a:endParaRPr lang="en-US" sz="3200" dirty="0">
              <a:latin typeface="Ravie" pitchFamily="82" charset="0"/>
            </a:endParaRPr>
          </a:p>
        </p:txBody>
      </p:sp>
      <p:sp>
        <p:nvSpPr>
          <p:cNvPr id="3" name="Rectangle 2"/>
          <p:cNvSpPr/>
          <p:nvPr/>
        </p:nvSpPr>
        <p:spPr>
          <a:xfrm>
            <a:off x="-34636" y="3257014"/>
            <a:ext cx="9144000" cy="3600986"/>
          </a:xfrm>
          <a:prstGeom prst="rect">
            <a:avLst/>
          </a:prstGeom>
        </p:spPr>
        <p:txBody>
          <a:bodyPr wrap="square">
            <a:spAutoFit/>
          </a:bodyPr>
          <a:lstStyle/>
          <a:p>
            <a:pPr algn="ctr"/>
            <a:r>
              <a:rPr lang="en-US" sz="3600" dirty="0" smtClean="0">
                <a:ln>
                  <a:solidFill>
                    <a:schemeClr val="tx1"/>
                  </a:solidFill>
                </a:ln>
                <a:latin typeface="Ravie" pitchFamily="82" charset="0"/>
              </a:rPr>
              <a:t>Function</a:t>
            </a:r>
          </a:p>
          <a:p>
            <a:pPr algn="ctr"/>
            <a:endParaRPr lang="en-US" sz="2400" dirty="0" smtClean="0">
              <a:latin typeface="Kristen ITC" pitchFamily="66" charset="0"/>
            </a:endParaRPr>
          </a:p>
          <a:p>
            <a:pPr algn="ctr"/>
            <a:r>
              <a:rPr lang="en-US" sz="2400" dirty="0" smtClean="0">
                <a:latin typeface="Kristen ITC" pitchFamily="66" charset="0"/>
              </a:rPr>
              <a:t>Assists with the transport of materials in the body by making up most of the ___________________of blood (plasma)</a:t>
            </a:r>
          </a:p>
          <a:p>
            <a:pPr algn="ctr"/>
            <a:endParaRPr lang="en-US" sz="2400" dirty="0" smtClean="0">
              <a:latin typeface="Kristen ITC" pitchFamily="66" charset="0"/>
            </a:endParaRPr>
          </a:p>
          <a:p>
            <a:pPr algn="ctr"/>
            <a:r>
              <a:rPr lang="en-US" sz="2400" dirty="0" smtClean="0">
                <a:latin typeface="Kristen ITC" pitchFamily="66" charset="0"/>
              </a:rPr>
              <a:t> Helps regulate body temperature, and helps break down food in the ___________________________</a:t>
            </a:r>
          </a:p>
          <a:p>
            <a:pPr algn="ctr"/>
            <a:endParaRPr lang="en-US" sz="2400" dirty="0" smtClean="0">
              <a:latin typeface="Kristen ITC" pitchFamily="66" charset="0"/>
            </a:endParaRPr>
          </a:p>
          <a:p>
            <a:pPr algn="ctr"/>
            <a:r>
              <a:rPr lang="en-US" sz="2400" dirty="0" smtClean="0">
                <a:latin typeface="Kristen ITC" pitchFamily="66" charset="0"/>
              </a:rPr>
              <a:t>Food sources: vegetables, fruit, milk</a:t>
            </a:r>
          </a:p>
        </p:txBody>
      </p:sp>
    </p:spTree>
    <p:extLst>
      <p:ext uri="{BB962C8B-B14F-4D97-AF65-F5344CB8AC3E}">
        <p14:creationId xmlns:p14="http://schemas.microsoft.com/office/powerpoint/2010/main" val="637430460"/>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0" y="685800"/>
            <a:ext cx="9067800" cy="5715000"/>
          </a:xfrm>
        </p:spPr>
        <p:txBody>
          <a:bodyPr>
            <a:normAutofit/>
          </a:bodyPr>
          <a:lstStyle/>
          <a:p>
            <a:pPr marL="0" indent="0" algn="ctr">
              <a:buNone/>
            </a:pPr>
            <a:r>
              <a:rPr lang="en-US" sz="2400" dirty="0">
                <a:latin typeface="Kristen ITC" pitchFamily="66" charset="0"/>
              </a:rPr>
              <a:t>Minerals and vitamins are called micronutrients since they </a:t>
            </a:r>
            <a:endParaRPr lang="en-US" sz="2400" dirty="0" smtClean="0">
              <a:latin typeface="Kristen ITC" pitchFamily="66" charset="0"/>
            </a:endParaRPr>
          </a:p>
          <a:p>
            <a:pPr marL="0" indent="0" algn="ctr">
              <a:buNone/>
            </a:pPr>
            <a:r>
              <a:rPr lang="en-US" sz="2400" dirty="0" smtClean="0">
                <a:latin typeface="Kristen ITC" pitchFamily="66" charset="0"/>
              </a:rPr>
              <a:t>are </a:t>
            </a:r>
            <a:r>
              <a:rPr lang="en-US" sz="2400" dirty="0">
                <a:latin typeface="Kristen ITC" pitchFamily="66" charset="0"/>
              </a:rPr>
              <a:t>needed by your body in </a:t>
            </a:r>
            <a:r>
              <a:rPr lang="en-US" sz="2400" dirty="0" smtClean="0">
                <a:latin typeface="Kristen ITC" pitchFamily="66" charset="0"/>
              </a:rPr>
              <a:t>_____________________ </a:t>
            </a:r>
            <a:r>
              <a:rPr lang="en-US" sz="2400" dirty="0">
                <a:latin typeface="Kristen ITC" pitchFamily="66" charset="0"/>
              </a:rPr>
              <a:t>amounts.</a:t>
            </a:r>
          </a:p>
          <a:p>
            <a:pPr algn="ctr">
              <a:buFontTx/>
              <a:buNone/>
            </a:pPr>
            <a:endParaRPr lang="en-US" sz="2400" dirty="0" smtClean="0">
              <a:latin typeface="Kristen ITC" pitchFamily="66" charset="0"/>
            </a:endParaRPr>
          </a:p>
          <a:p>
            <a:pPr algn="ctr">
              <a:buFontTx/>
              <a:buNone/>
            </a:pPr>
            <a:r>
              <a:rPr lang="en-US" sz="2400" dirty="0" smtClean="0">
                <a:latin typeface="Kristen ITC" pitchFamily="66" charset="0"/>
              </a:rPr>
              <a:t>The </a:t>
            </a:r>
            <a:r>
              <a:rPr lang="en-US" sz="2400" dirty="0">
                <a:latin typeface="Kristen ITC" pitchFamily="66" charset="0"/>
              </a:rPr>
              <a:t>minerals and most of the vitamins your body needs must be obtained from the </a:t>
            </a:r>
            <a:r>
              <a:rPr lang="en-US" sz="2400" b="1" dirty="0">
                <a:latin typeface="Kristen ITC" pitchFamily="66" charset="0"/>
              </a:rPr>
              <a:t>FOODS</a:t>
            </a:r>
            <a:r>
              <a:rPr lang="en-US" sz="2400" dirty="0">
                <a:latin typeface="Kristen ITC" pitchFamily="66" charset="0"/>
              </a:rPr>
              <a:t> you eat since your </a:t>
            </a:r>
            <a:endParaRPr lang="en-US" sz="2400" dirty="0" smtClean="0">
              <a:latin typeface="Kristen ITC" pitchFamily="66" charset="0"/>
            </a:endParaRPr>
          </a:p>
          <a:p>
            <a:pPr algn="ctr">
              <a:buFontTx/>
              <a:buNone/>
            </a:pPr>
            <a:r>
              <a:rPr lang="en-US" sz="2400" dirty="0" smtClean="0">
                <a:latin typeface="Kristen ITC" pitchFamily="66" charset="0"/>
              </a:rPr>
              <a:t>body </a:t>
            </a:r>
            <a:r>
              <a:rPr lang="en-US" sz="2400" dirty="0">
                <a:latin typeface="Kristen ITC" pitchFamily="66" charset="0"/>
              </a:rPr>
              <a:t>cannot </a:t>
            </a:r>
            <a:r>
              <a:rPr lang="en-US" sz="2400" dirty="0" smtClean="0">
                <a:latin typeface="Kristen ITC" pitchFamily="66" charset="0"/>
              </a:rPr>
              <a:t>__________________________.</a:t>
            </a:r>
            <a:endParaRPr lang="en-US" sz="2400" dirty="0">
              <a:latin typeface="Kristen ITC" pitchFamily="66" charset="0"/>
            </a:endParaRPr>
          </a:p>
        </p:txBody>
      </p:sp>
      <p:sp>
        <p:nvSpPr>
          <p:cNvPr id="91138" name="Rectangle 2"/>
          <p:cNvSpPr>
            <a:spLocks noGrp="1" noChangeArrowheads="1"/>
          </p:cNvSpPr>
          <p:nvPr>
            <p:ph type="title"/>
          </p:nvPr>
        </p:nvSpPr>
        <p:spPr bwMode="auto">
          <a:xfrm>
            <a:off x="0" y="0"/>
            <a:ext cx="9144000" cy="990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r>
              <a:rPr lang="en-US" sz="3600" dirty="0">
                <a:latin typeface="Ravie" pitchFamily="82" charset="0"/>
              </a:rPr>
              <a:t>Micronutrients</a:t>
            </a:r>
          </a:p>
        </p:txBody>
      </p:sp>
      <p:sp>
        <p:nvSpPr>
          <p:cNvPr id="2" name="Rectangle 1"/>
          <p:cNvSpPr/>
          <p:nvPr/>
        </p:nvSpPr>
        <p:spPr>
          <a:xfrm>
            <a:off x="457202" y="3697070"/>
            <a:ext cx="8247771" cy="646331"/>
          </a:xfrm>
          <a:prstGeom prst="rect">
            <a:avLst/>
          </a:prstGeom>
        </p:spPr>
        <p:txBody>
          <a:bodyPr wrap="none">
            <a:spAutoFit/>
          </a:bodyPr>
          <a:lstStyle/>
          <a:p>
            <a:r>
              <a:rPr lang="en-US" sz="3600" dirty="0" smtClean="0">
                <a:latin typeface="Ravie" pitchFamily="82" charset="0"/>
              </a:rPr>
              <a:t>Micronutrients: Minerals</a:t>
            </a:r>
            <a:endParaRPr lang="en-US" sz="3600" dirty="0"/>
          </a:p>
        </p:txBody>
      </p:sp>
      <p:sp>
        <p:nvSpPr>
          <p:cNvPr id="3" name="Rectangle 2"/>
          <p:cNvSpPr/>
          <p:nvPr/>
        </p:nvSpPr>
        <p:spPr>
          <a:xfrm>
            <a:off x="0" y="4473476"/>
            <a:ext cx="9144000" cy="2215991"/>
          </a:xfrm>
          <a:prstGeom prst="rect">
            <a:avLst/>
          </a:prstGeom>
        </p:spPr>
        <p:txBody>
          <a:bodyPr wrap="square">
            <a:spAutoFit/>
          </a:bodyPr>
          <a:lstStyle/>
          <a:p>
            <a:pPr algn="ctr"/>
            <a:r>
              <a:rPr lang="en-US" sz="2400" dirty="0" smtClean="0">
                <a:latin typeface="Kristen ITC" pitchFamily="66" charset="0"/>
              </a:rPr>
              <a:t>Minerals are </a:t>
            </a:r>
            <a:r>
              <a:rPr lang="en-US" sz="2400" dirty="0" smtClean="0">
                <a:latin typeface="Kristen ITC" pitchFamily="66" charset="0"/>
              </a:rPr>
              <a:t>________________________substances </a:t>
            </a:r>
            <a:r>
              <a:rPr lang="en-US" sz="2400" dirty="0" smtClean="0">
                <a:latin typeface="Kristen ITC" pitchFamily="66" charset="0"/>
              </a:rPr>
              <a:t>that are required by your body in order to develop and grow properly.</a:t>
            </a:r>
          </a:p>
          <a:p>
            <a:pPr algn="ctr"/>
            <a:endParaRPr lang="en-US" sz="1600" dirty="0" smtClean="0">
              <a:latin typeface="Kristen ITC" pitchFamily="66" charset="0"/>
            </a:endParaRPr>
          </a:p>
          <a:p>
            <a:pPr algn="ctr"/>
            <a:r>
              <a:rPr lang="en-US" sz="2400" dirty="0" smtClean="0">
                <a:latin typeface="Kristen ITC" pitchFamily="66" charset="0"/>
              </a:rPr>
              <a:t>Some Important Minerals:</a:t>
            </a:r>
          </a:p>
          <a:p>
            <a:pPr algn="ctr"/>
            <a:r>
              <a:rPr lang="en-US" sz="2400" dirty="0" smtClean="0">
                <a:latin typeface="Kristen ITC" pitchFamily="66" charset="0"/>
              </a:rPr>
              <a:t> </a:t>
            </a:r>
            <a:endParaRPr lang="en-US" sz="2400" dirty="0">
              <a:latin typeface="Kristen ITC" pitchFamily="66" charset="0"/>
            </a:endParaRPr>
          </a:p>
        </p:txBody>
      </p:sp>
    </p:spTree>
    <p:extLst>
      <p:ext uri="{BB962C8B-B14F-4D97-AF65-F5344CB8AC3E}">
        <p14:creationId xmlns:p14="http://schemas.microsoft.com/office/powerpoint/2010/main" val="4213337497"/>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sz="half" idx="1"/>
          </p:nvPr>
        </p:nvSpPr>
        <p:spPr>
          <a:xfrm>
            <a:off x="76200" y="114300"/>
            <a:ext cx="9144000" cy="6629400"/>
          </a:xfrm>
          <a:noFill/>
          <a:ln/>
        </p:spPr>
        <p:txBody>
          <a:bodyPr>
            <a:normAutofit/>
          </a:bodyPr>
          <a:lstStyle/>
          <a:p>
            <a:pPr marL="0" indent="0" algn="ctr">
              <a:lnSpc>
                <a:spcPct val="90000"/>
              </a:lnSpc>
              <a:buNone/>
            </a:pPr>
            <a:r>
              <a:rPr lang="en-US" sz="3600" dirty="0" smtClean="0">
                <a:ln>
                  <a:solidFill>
                    <a:sysClr val="windowText" lastClr="000000"/>
                  </a:solidFill>
                </a:ln>
                <a:latin typeface="Ravie" pitchFamily="82" charset="0"/>
              </a:rPr>
              <a:t>Calcium</a:t>
            </a:r>
          </a:p>
          <a:p>
            <a:pPr marL="0" indent="0" algn="ctr">
              <a:lnSpc>
                <a:spcPct val="90000"/>
              </a:lnSpc>
              <a:buNone/>
            </a:pPr>
            <a:endParaRPr lang="en-US" sz="2000" dirty="0" smtClean="0">
              <a:ln>
                <a:solidFill>
                  <a:sysClr val="windowText" lastClr="000000"/>
                </a:solidFill>
              </a:ln>
              <a:latin typeface="Ravie" pitchFamily="82" charset="0"/>
            </a:endParaRPr>
          </a:p>
          <a:p>
            <a:pPr marL="0" indent="0">
              <a:lnSpc>
                <a:spcPct val="90000"/>
              </a:lnSpc>
              <a:buNone/>
            </a:pPr>
            <a:r>
              <a:rPr lang="en-US" sz="2400" b="1" dirty="0" smtClean="0">
                <a:latin typeface="Kristen ITC" pitchFamily="66" charset="0"/>
              </a:rPr>
              <a:t>Function</a:t>
            </a:r>
            <a:r>
              <a:rPr lang="en-US" sz="2400" b="1" dirty="0">
                <a:latin typeface="Kristen ITC" pitchFamily="66" charset="0"/>
              </a:rPr>
              <a:t>:  </a:t>
            </a:r>
            <a:r>
              <a:rPr lang="en-US" sz="2400" dirty="0">
                <a:latin typeface="Kristen ITC" pitchFamily="66" charset="0"/>
              </a:rPr>
              <a:t>Helps build strong bones and teeth, regulates </a:t>
            </a:r>
            <a:r>
              <a:rPr lang="en-US" sz="2400" dirty="0" smtClean="0">
                <a:latin typeface="Kristen ITC" pitchFamily="66" charset="0"/>
              </a:rPr>
              <a:t>__________________________clotting</a:t>
            </a:r>
            <a:endParaRPr lang="en-US" sz="2400" dirty="0">
              <a:latin typeface="Kristen ITC" pitchFamily="66" charset="0"/>
            </a:endParaRPr>
          </a:p>
          <a:p>
            <a:pPr marL="0" indent="0" algn="ctr">
              <a:lnSpc>
                <a:spcPct val="90000"/>
              </a:lnSpc>
              <a:buNone/>
            </a:pPr>
            <a:endParaRPr lang="en-US" sz="2400" dirty="0" smtClean="0">
              <a:latin typeface="Kristen ITC" pitchFamily="66" charset="0"/>
            </a:endParaRPr>
          </a:p>
          <a:p>
            <a:pPr marL="0" indent="0" algn="ctr">
              <a:lnSpc>
                <a:spcPct val="90000"/>
              </a:lnSpc>
              <a:buNone/>
            </a:pPr>
            <a:r>
              <a:rPr lang="en-US" sz="2400" b="1" dirty="0" smtClean="0">
                <a:latin typeface="Kristen ITC" pitchFamily="66" charset="0"/>
              </a:rPr>
              <a:t>Food </a:t>
            </a:r>
            <a:r>
              <a:rPr lang="en-US" sz="2400" b="1" dirty="0">
                <a:latin typeface="Kristen ITC" pitchFamily="66" charset="0"/>
              </a:rPr>
              <a:t>sources:  </a:t>
            </a:r>
            <a:r>
              <a:rPr lang="en-US" sz="2400" dirty="0">
                <a:latin typeface="Kristen ITC" pitchFamily="66" charset="0"/>
              </a:rPr>
              <a:t>dairy products, leafy and green vegetables</a:t>
            </a:r>
          </a:p>
        </p:txBody>
      </p:sp>
      <p:sp>
        <p:nvSpPr>
          <p:cNvPr id="2" name="Rectangle 1"/>
          <p:cNvSpPr/>
          <p:nvPr/>
        </p:nvSpPr>
        <p:spPr>
          <a:xfrm>
            <a:off x="3846998" y="2971800"/>
            <a:ext cx="1463862" cy="646331"/>
          </a:xfrm>
          <a:prstGeom prst="rect">
            <a:avLst/>
          </a:prstGeom>
        </p:spPr>
        <p:txBody>
          <a:bodyPr wrap="none">
            <a:spAutoFit/>
          </a:bodyPr>
          <a:lstStyle/>
          <a:p>
            <a:pPr algn="ctr"/>
            <a:r>
              <a:rPr lang="en-US" sz="3600" dirty="0" smtClean="0">
                <a:ln>
                  <a:solidFill>
                    <a:sysClr val="windowText" lastClr="000000"/>
                  </a:solidFill>
                </a:ln>
                <a:latin typeface="Ravie" pitchFamily="82" charset="0"/>
              </a:rPr>
              <a:t>Iron</a:t>
            </a:r>
            <a:endParaRPr lang="en-US" sz="3600" dirty="0">
              <a:ln>
                <a:solidFill>
                  <a:sysClr val="windowText" lastClr="000000"/>
                </a:solidFill>
              </a:ln>
              <a:latin typeface="Ravie" pitchFamily="82" charset="0"/>
            </a:endParaRPr>
          </a:p>
        </p:txBody>
      </p:sp>
      <p:sp>
        <p:nvSpPr>
          <p:cNvPr id="3" name="Rectangle 2"/>
          <p:cNvSpPr/>
          <p:nvPr/>
        </p:nvSpPr>
        <p:spPr>
          <a:xfrm>
            <a:off x="77449" y="3429000"/>
            <a:ext cx="9067800" cy="3231654"/>
          </a:xfrm>
          <a:prstGeom prst="rect">
            <a:avLst/>
          </a:prstGeom>
        </p:spPr>
        <p:txBody>
          <a:bodyPr wrap="square">
            <a:spAutoFit/>
          </a:bodyPr>
          <a:lstStyle/>
          <a:p>
            <a:pPr algn="ctr"/>
            <a:endParaRPr lang="en-US" sz="2800" dirty="0" smtClean="0">
              <a:latin typeface="Comic Sans MS" pitchFamily="66" charset="0"/>
            </a:endParaRPr>
          </a:p>
          <a:p>
            <a:r>
              <a:rPr lang="en-US" sz="2800" b="1" dirty="0" smtClean="0">
                <a:latin typeface="Comic Sans MS" pitchFamily="66" charset="0"/>
              </a:rPr>
              <a:t>Function: </a:t>
            </a:r>
            <a:r>
              <a:rPr lang="en-US" sz="2800" dirty="0" smtClean="0">
                <a:latin typeface="Comic Sans MS" pitchFamily="66" charset="0"/>
              </a:rPr>
              <a:t>Helps </a:t>
            </a:r>
            <a:r>
              <a:rPr lang="en-US" sz="2800" dirty="0" smtClean="0">
                <a:latin typeface="Comic Sans MS" pitchFamily="66" charset="0"/>
              </a:rPr>
              <a:t>build hemoglobin which is </a:t>
            </a:r>
            <a:r>
              <a:rPr lang="en-US" sz="2800" dirty="0" smtClean="0">
                <a:latin typeface="Comic Sans MS" pitchFamily="66" charset="0"/>
              </a:rPr>
              <a:t>the </a:t>
            </a:r>
            <a:r>
              <a:rPr lang="en-US" sz="2800" dirty="0" smtClean="0">
                <a:latin typeface="Comic Sans MS" pitchFamily="66" charset="0"/>
              </a:rPr>
              <a:t>__________________________________of </a:t>
            </a:r>
            <a:r>
              <a:rPr lang="en-US" sz="2800" dirty="0">
                <a:latin typeface="Comic Sans MS" pitchFamily="66" charset="0"/>
              </a:rPr>
              <a:t>your red blood cells</a:t>
            </a:r>
            <a:endParaRPr lang="en-US" sz="2800" dirty="0" smtClean="0">
              <a:latin typeface="Comic Sans MS" pitchFamily="66" charset="0"/>
            </a:endParaRPr>
          </a:p>
          <a:p>
            <a:pPr algn="ctr"/>
            <a:endParaRPr lang="en-US" sz="2800" dirty="0">
              <a:latin typeface="Comic Sans MS" pitchFamily="66" charset="0"/>
            </a:endParaRPr>
          </a:p>
          <a:p>
            <a:endParaRPr lang="en-US" sz="1200" b="1" dirty="0" smtClean="0">
              <a:latin typeface="Comic Sans MS" pitchFamily="66" charset="0"/>
            </a:endParaRPr>
          </a:p>
          <a:p>
            <a:r>
              <a:rPr lang="en-US" sz="2800" b="1" dirty="0" smtClean="0">
                <a:latin typeface="Comic Sans MS" pitchFamily="66" charset="0"/>
              </a:rPr>
              <a:t>Food sources:  </a:t>
            </a:r>
            <a:r>
              <a:rPr lang="en-US" sz="2800" dirty="0" smtClean="0">
                <a:latin typeface="Comic Sans MS" pitchFamily="66" charset="0"/>
              </a:rPr>
              <a:t>eggs, meats, whole grains</a:t>
            </a:r>
          </a:p>
          <a:p>
            <a:pPr algn="ctr"/>
            <a:endParaRPr lang="en-US" sz="2400" dirty="0"/>
          </a:p>
        </p:txBody>
      </p:sp>
    </p:spTree>
    <p:extLst>
      <p:ext uri="{BB962C8B-B14F-4D97-AF65-F5344CB8AC3E}">
        <p14:creationId xmlns:p14="http://schemas.microsoft.com/office/powerpoint/2010/main" val="16256261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sz="half" idx="1"/>
          </p:nvPr>
        </p:nvSpPr>
        <p:spPr>
          <a:xfrm>
            <a:off x="228600" y="76200"/>
            <a:ext cx="8610600" cy="6781800"/>
          </a:xfrm>
        </p:spPr>
        <p:txBody>
          <a:bodyPr>
            <a:normAutofit/>
          </a:bodyPr>
          <a:lstStyle/>
          <a:p>
            <a:pPr marL="0" indent="0" algn="ctr">
              <a:lnSpc>
                <a:spcPct val="90000"/>
              </a:lnSpc>
              <a:buNone/>
            </a:pPr>
            <a:r>
              <a:rPr lang="en-US" sz="3600" dirty="0">
                <a:ln>
                  <a:solidFill>
                    <a:sysClr val="windowText" lastClr="000000"/>
                  </a:solidFill>
                </a:ln>
                <a:latin typeface="Ravie" pitchFamily="82" charset="0"/>
              </a:rPr>
              <a:t>Potassium</a:t>
            </a:r>
          </a:p>
          <a:p>
            <a:pPr marL="0" indent="0" algn="ctr">
              <a:lnSpc>
                <a:spcPct val="90000"/>
              </a:lnSpc>
              <a:buNone/>
            </a:pPr>
            <a:endParaRPr lang="en-US" sz="2000" dirty="0" smtClean="0">
              <a:latin typeface="Comic Sans MS" pitchFamily="66" charset="0"/>
            </a:endParaRPr>
          </a:p>
          <a:p>
            <a:pPr marL="0" indent="0">
              <a:lnSpc>
                <a:spcPct val="90000"/>
              </a:lnSpc>
              <a:buNone/>
            </a:pPr>
            <a:r>
              <a:rPr lang="en-US" sz="2400" b="1" dirty="0" smtClean="0">
                <a:latin typeface="Kristen ITC" pitchFamily="66" charset="0"/>
              </a:rPr>
              <a:t>Function</a:t>
            </a:r>
            <a:r>
              <a:rPr lang="en-US" sz="2400" b="1" dirty="0">
                <a:latin typeface="Kristen ITC" pitchFamily="66" charset="0"/>
              </a:rPr>
              <a:t>:  </a:t>
            </a:r>
            <a:r>
              <a:rPr lang="en-US" sz="2400" dirty="0" smtClean="0">
                <a:latin typeface="Kristen ITC" pitchFamily="66" charset="0"/>
              </a:rPr>
              <a:t>Helps </a:t>
            </a:r>
            <a:r>
              <a:rPr lang="en-US" sz="2400" dirty="0">
                <a:latin typeface="Kristen ITC" pitchFamily="66" charset="0"/>
              </a:rPr>
              <a:t>regulate </a:t>
            </a:r>
            <a:r>
              <a:rPr lang="en-US" sz="2400" dirty="0" smtClean="0">
                <a:latin typeface="Kristen ITC" pitchFamily="66" charset="0"/>
              </a:rPr>
              <a:t>___________________________in </a:t>
            </a:r>
            <a:r>
              <a:rPr lang="en-US" sz="2400" dirty="0">
                <a:latin typeface="Kristen ITC" pitchFamily="66" charset="0"/>
              </a:rPr>
              <a:t>the body, assists with the normal functioning of muscles and </a:t>
            </a:r>
            <a:r>
              <a:rPr lang="en-US" sz="2400" dirty="0" smtClean="0">
                <a:latin typeface="Kristen ITC" pitchFamily="66" charset="0"/>
              </a:rPr>
              <a:t>nerves</a:t>
            </a:r>
          </a:p>
          <a:p>
            <a:pPr marL="0" indent="0">
              <a:lnSpc>
                <a:spcPct val="90000"/>
              </a:lnSpc>
              <a:buNone/>
            </a:pPr>
            <a:endParaRPr lang="en-US" sz="2000" dirty="0">
              <a:latin typeface="Kristen ITC" pitchFamily="66" charset="0"/>
            </a:endParaRPr>
          </a:p>
          <a:p>
            <a:pPr marL="0" indent="0">
              <a:lnSpc>
                <a:spcPct val="90000"/>
              </a:lnSpc>
              <a:buNone/>
            </a:pPr>
            <a:r>
              <a:rPr lang="en-US" sz="2400" b="1" dirty="0" smtClean="0">
                <a:latin typeface="Kristen ITC" pitchFamily="66" charset="0"/>
              </a:rPr>
              <a:t>Food </a:t>
            </a:r>
            <a:r>
              <a:rPr lang="en-US" sz="2400" b="1" dirty="0">
                <a:latin typeface="Kristen ITC" pitchFamily="66" charset="0"/>
              </a:rPr>
              <a:t>sources</a:t>
            </a:r>
            <a:r>
              <a:rPr lang="en-US" sz="2400" b="1" dirty="0" smtClean="0">
                <a:latin typeface="Kristen ITC" pitchFamily="66" charset="0"/>
              </a:rPr>
              <a:t>:</a:t>
            </a:r>
            <a:endParaRPr lang="en-US" sz="2400" dirty="0">
              <a:latin typeface="Kristen ITC" pitchFamily="66" charset="0"/>
            </a:endParaRPr>
          </a:p>
        </p:txBody>
      </p:sp>
      <p:sp>
        <p:nvSpPr>
          <p:cNvPr id="2" name="Rectangle 1"/>
          <p:cNvSpPr/>
          <p:nvPr/>
        </p:nvSpPr>
        <p:spPr>
          <a:xfrm>
            <a:off x="457200" y="3281066"/>
            <a:ext cx="8364790" cy="646331"/>
          </a:xfrm>
          <a:prstGeom prst="rect">
            <a:avLst/>
          </a:prstGeom>
        </p:spPr>
        <p:txBody>
          <a:bodyPr wrap="none">
            <a:spAutoFit/>
          </a:bodyPr>
          <a:lstStyle/>
          <a:p>
            <a:r>
              <a:rPr lang="en-US" sz="3600" dirty="0" smtClean="0">
                <a:ln>
                  <a:solidFill>
                    <a:sysClr val="windowText" lastClr="000000"/>
                  </a:solidFill>
                </a:ln>
                <a:latin typeface="Ravie" pitchFamily="82" charset="0"/>
              </a:rPr>
              <a:t>Micronutrients: Vitamins</a:t>
            </a:r>
            <a:endParaRPr lang="en-US" sz="3600" dirty="0"/>
          </a:p>
        </p:txBody>
      </p:sp>
      <p:sp>
        <p:nvSpPr>
          <p:cNvPr id="3" name="Rectangle 2"/>
          <p:cNvSpPr/>
          <p:nvPr/>
        </p:nvSpPr>
        <p:spPr>
          <a:xfrm>
            <a:off x="27709" y="4080808"/>
            <a:ext cx="9144000" cy="1938992"/>
          </a:xfrm>
          <a:prstGeom prst="rect">
            <a:avLst/>
          </a:prstGeom>
        </p:spPr>
        <p:txBody>
          <a:bodyPr wrap="square">
            <a:spAutoFit/>
          </a:bodyPr>
          <a:lstStyle/>
          <a:p>
            <a:pPr algn="ctr">
              <a:buFontTx/>
              <a:buNone/>
            </a:pPr>
            <a:r>
              <a:rPr lang="en-US" sz="2400" b="1" dirty="0" smtClean="0">
                <a:latin typeface="Kristen ITC" pitchFamily="66" charset="0"/>
              </a:rPr>
              <a:t>Vitamins:</a:t>
            </a:r>
            <a:r>
              <a:rPr lang="en-US" sz="2400" dirty="0" smtClean="0">
                <a:latin typeface="Kristen ITC" pitchFamily="66" charset="0"/>
              </a:rPr>
              <a:t> Group of ___________________________________that help your body maintain normal metabolism, growth, and development</a:t>
            </a:r>
          </a:p>
          <a:p>
            <a:pPr algn="ctr">
              <a:buFontTx/>
              <a:buNone/>
            </a:pPr>
            <a:endParaRPr lang="en-US" sz="2400" dirty="0" smtClean="0">
              <a:latin typeface="Kristen ITC" pitchFamily="66" charset="0"/>
            </a:endParaRPr>
          </a:p>
          <a:p>
            <a:pPr algn="ctr">
              <a:buFontTx/>
              <a:buNone/>
            </a:pPr>
            <a:r>
              <a:rPr lang="en-US" sz="2400" b="1" dirty="0" smtClean="0">
                <a:latin typeface="Kristen ITC" pitchFamily="66" charset="0"/>
              </a:rPr>
              <a:t>Two Groups of Vitamins:</a:t>
            </a:r>
          </a:p>
        </p:txBody>
      </p:sp>
    </p:spTree>
    <p:extLst>
      <p:ext uri="{BB962C8B-B14F-4D97-AF65-F5344CB8AC3E}">
        <p14:creationId xmlns:p14="http://schemas.microsoft.com/office/powerpoint/2010/main" val="13103813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p:nvPr>
        </p:nvSpPr>
        <p:spPr>
          <a:xfrm>
            <a:off x="0" y="0"/>
            <a:ext cx="9144000" cy="6858000"/>
          </a:xfrm>
          <a:noFill/>
          <a:ln/>
        </p:spPr>
        <p:txBody>
          <a:bodyPr lIns="92075" tIns="46038" rIns="92075" bIns="46038">
            <a:normAutofit/>
          </a:bodyPr>
          <a:lstStyle/>
          <a:p>
            <a:pPr marL="609600" indent="-609600" algn="ctr">
              <a:buFontTx/>
              <a:buNone/>
            </a:pPr>
            <a:r>
              <a:rPr lang="en-US" sz="3600" dirty="0">
                <a:ln>
                  <a:solidFill>
                    <a:sysClr val="windowText" lastClr="000000"/>
                  </a:solidFill>
                </a:ln>
                <a:latin typeface="Ravie" pitchFamily="82" charset="0"/>
              </a:rPr>
              <a:t>Water-Soluble Vitamins: </a:t>
            </a:r>
          </a:p>
          <a:p>
            <a:pPr marL="0" indent="0">
              <a:buNone/>
            </a:pPr>
            <a:endParaRPr lang="en-US" sz="2000" dirty="0" smtClean="0">
              <a:latin typeface="Comic Sans MS" pitchFamily="66" charset="0"/>
            </a:endParaRPr>
          </a:p>
          <a:p>
            <a:pPr marL="0" indent="0" algn="ctr">
              <a:buNone/>
            </a:pPr>
            <a:r>
              <a:rPr lang="en-US" sz="2400" dirty="0" smtClean="0">
                <a:latin typeface="Kristen ITC" pitchFamily="66" charset="0"/>
              </a:rPr>
              <a:t>Vitamins </a:t>
            </a:r>
            <a:r>
              <a:rPr lang="en-US" sz="2400" dirty="0">
                <a:latin typeface="Kristen ITC" pitchFamily="66" charset="0"/>
              </a:rPr>
              <a:t>that dissolve in water and are NOT </a:t>
            </a:r>
            <a:endParaRPr lang="en-US" sz="2400" dirty="0" smtClean="0">
              <a:latin typeface="Kristen ITC" pitchFamily="66" charset="0"/>
            </a:endParaRPr>
          </a:p>
          <a:p>
            <a:pPr marL="0" indent="0" algn="ctr">
              <a:buNone/>
            </a:pPr>
            <a:endParaRPr lang="en-US" sz="2400" dirty="0">
              <a:latin typeface="Kristen ITC" pitchFamily="66" charset="0"/>
            </a:endParaRPr>
          </a:p>
          <a:p>
            <a:pPr marL="0" indent="0" algn="ctr">
              <a:buNone/>
            </a:pPr>
            <a:r>
              <a:rPr lang="en-US" sz="2400" dirty="0" smtClean="0">
                <a:latin typeface="Kristen ITC" pitchFamily="66" charset="0"/>
              </a:rPr>
              <a:t>__________________________________________________________</a:t>
            </a:r>
            <a:endParaRPr lang="en-US" sz="2400" dirty="0">
              <a:latin typeface="Kristen ITC" pitchFamily="66" charset="0"/>
            </a:endParaRPr>
          </a:p>
          <a:p>
            <a:pPr marL="609600" indent="-609600" algn="ctr">
              <a:buFontTx/>
              <a:buNone/>
            </a:pPr>
            <a:endParaRPr lang="en-US" sz="1400" dirty="0" smtClean="0">
              <a:latin typeface="Kristen ITC" pitchFamily="66" charset="0"/>
            </a:endParaRPr>
          </a:p>
          <a:p>
            <a:pPr marL="609600" indent="-609600" algn="ctr">
              <a:buFontTx/>
              <a:buNone/>
            </a:pPr>
            <a:r>
              <a:rPr lang="en-US" sz="2400" dirty="0" smtClean="0">
                <a:latin typeface="Kristen ITC" pitchFamily="66" charset="0"/>
              </a:rPr>
              <a:t>Vitamin _____ </a:t>
            </a:r>
            <a:r>
              <a:rPr lang="en-US" sz="2400" dirty="0">
                <a:latin typeface="Kristen ITC" pitchFamily="66" charset="0"/>
              </a:rPr>
              <a:t>and Vitamin </a:t>
            </a:r>
            <a:r>
              <a:rPr lang="en-US" sz="2400" dirty="0" smtClean="0">
                <a:latin typeface="Kristen ITC" pitchFamily="66" charset="0"/>
              </a:rPr>
              <a:t>_____</a:t>
            </a:r>
            <a:endParaRPr lang="en-US" sz="2400" dirty="0">
              <a:latin typeface="Kristen ITC" pitchFamily="66" charset="0"/>
            </a:endParaRPr>
          </a:p>
        </p:txBody>
      </p:sp>
      <p:sp>
        <p:nvSpPr>
          <p:cNvPr id="97283" name="Rectangle 3"/>
          <p:cNvSpPr>
            <a:spLocks noChangeArrowheads="1"/>
          </p:cNvSpPr>
          <p:nvPr/>
        </p:nvSpPr>
        <p:spPr bwMode="auto">
          <a:xfrm>
            <a:off x="0" y="0"/>
            <a:ext cx="914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4400" dirty="0">
              <a:latin typeface="Comic Sans MS" pitchFamily="66" charset="0"/>
            </a:endParaRPr>
          </a:p>
        </p:txBody>
      </p:sp>
      <p:sp>
        <p:nvSpPr>
          <p:cNvPr id="2" name="Rectangle 1"/>
          <p:cNvSpPr/>
          <p:nvPr/>
        </p:nvSpPr>
        <p:spPr>
          <a:xfrm>
            <a:off x="0" y="3505200"/>
            <a:ext cx="9144000" cy="3360920"/>
          </a:xfrm>
          <a:prstGeom prst="rect">
            <a:avLst/>
          </a:prstGeom>
        </p:spPr>
        <p:txBody>
          <a:bodyPr wrap="square">
            <a:spAutoFit/>
          </a:bodyPr>
          <a:lstStyle/>
          <a:p>
            <a:pPr algn="ctr">
              <a:lnSpc>
                <a:spcPct val="90000"/>
              </a:lnSpc>
            </a:pPr>
            <a:r>
              <a:rPr lang="en-US" sz="3600" dirty="0" smtClean="0">
                <a:ln>
                  <a:solidFill>
                    <a:sysClr val="windowText" lastClr="000000"/>
                  </a:solidFill>
                </a:ln>
                <a:latin typeface="Ravie" pitchFamily="82" charset="0"/>
              </a:rPr>
              <a:t>Fat-Soluble Vitamins: </a:t>
            </a:r>
          </a:p>
          <a:p>
            <a:pPr algn="ctr">
              <a:lnSpc>
                <a:spcPct val="90000"/>
              </a:lnSpc>
            </a:pPr>
            <a:endParaRPr lang="en-US" sz="3200" dirty="0" smtClean="0">
              <a:latin typeface="Comic Sans MS" pitchFamily="66" charset="0"/>
            </a:endParaRPr>
          </a:p>
          <a:p>
            <a:pPr algn="ctr">
              <a:lnSpc>
                <a:spcPct val="90000"/>
              </a:lnSpc>
            </a:pPr>
            <a:r>
              <a:rPr lang="en-US" sz="2400" dirty="0" smtClean="0">
                <a:latin typeface="Kristen ITC" pitchFamily="66" charset="0"/>
              </a:rPr>
              <a:t>Vitamins that dissolve into and are transported by fat</a:t>
            </a:r>
          </a:p>
          <a:p>
            <a:pPr algn="ctr">
              <a:lnSpc>
                <a:spcPct val="90000"/>
              </a:lnSpc>
            </a:pPr>
            <a:endParaRPr lang="en-US" sz="2400" dirty="0" smtClean="0">
              <a:latin typeface="Kristen ITC" pitchFamily="66" charset="0"/>
            </a:endParaRPr>
          </a:p>
          <a:p>
            <a:pPr algn="ctr">
              <a:lnSpc>
                <a:spcPct val="90000"/>
              </a:lnSpc>
            </a:pPr>
            <a:endParaRPr lang="en-US" sz="2400" dirty="0" smtClean="0">
              <a:latin typeface="Kristen ITC" pitchFamily="66" charset="0"/>
            </a:endParaRPr>
          </a:p>
          <a:p>
            <a:pPr algn="ctr">
              <a:lnSpc>
                <a:spcPct val="90000"/>
              </a:lnSpc>
            </a:pPr>
            <a:r>
              <a:rPr lang="en-US" sz="2400" dirty="0" smtClean="0">
                <a:latin typeface="Kristen ITC" pitchFamily="66" charset="0"/>
              </a:rPr>
              <a:t>They can be stored in:								</a:t>
            </a:r>
          </a:p>
          <a:p>
            <a:pPr algn="ctr">
              <a:lnSpc>
                <a:spcPct val="90000"/>
              </a:lnSpc>
            </a:pPr>
            <a:r>
              <a:rPr lang="en-US" sz="2400" dirty="0" smtClean="0">
                <a:latin typeface="Kristen ITC" pitchFamily="66" charset="0"/>
              </a:rPr>
              <a:t>	</a:t>
            </a:r>
          </a:p>
          <a:p>
            <a:pPr algn="ctr">
              <a:lnSpc>
                <a:spcPct val="90000"/>
              </a:lnSpc>
            </a:pPr>
            <a:r>
              <a:rPr lang="en-US" sz="2400" dirty="0" smtClean="0">
                <a:latin typeface="Kristen ITC" pitchFamily="66" charset="0"/>
              </a:rPr>
              <a:t>Vitamins A, D, E, and K</a:t>
            </a:r>
            <a:endParaRPr lang="en-US" sz="2400" dirty="0">
              <a:latin typeface="Kristen ITC" pitchFamily="66" charset="0"/>
            </a:endParaRPr>
          </a:p>
        </p:txBody>
      </p:sp>
    </p:spTree>
    <p:extLst>
      <p:ext uri="{BB962C8B-B14F-4D97-AF65-F5344CB8AC3E}">
        <p14:creationId xmlns:p14="http://schemas.microsoft.com/office/powerpoint/2010/main" val="24834834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38659" y="-228600"/>
            <a:ext cx="8991600" cy="1165225"/>
          </a:xfrm>
        </p:spPr>
        <p:txBody>
          <a:bodyPr>
            <a:normAutofit/>
          </a:bodyPr>
          <a:lstStyle/>
          <a:p>
            <a:r>
              <a:rPr lang="en-US" sz="4800" u="sng" dirty="0" smtClean="0">
                <a:ln>
                  <a:solidFill>
                    <a:sysClr val="windowText" lastClr="000000"/>
                  </a:solidFill>
                </a:ln>
                <a:latin typeface="Ravie" pitchFamily="82" charset="0"/>
              </a:rPr>
              <a:t>Fruits Group</a:t>
            </a:r>
            <a:endParaRPr lang="en-US" sz="3600" dirty="0" smtClean="0">
              <a:ln>
                <a:solidFill>
                  <a:sysClr val="windowText" lastClr="000000"/>
                </a:solidFill>
              </a:ln>
              <a:latin typeface="Ravie" pitchFamily="82" charset="0"/>
            </a:endParaRPr>
          </a:p>
        </p:txBody>
      </p:sp>
      <p:sp>
        <p:nvSpPr>
          <p:cNvPr id="15363" name="Subtitle 2"/>
          <p:cNvSpPr>
            <a:spLocks noGrp="1"/>
          </p:cNvSpPr>
          <p:nvPr>
            <p:ph type="subTitle" idx="1"/>
          </p:nvPr>
        </p:nvSpPr>
        <p:spPr>
          <a:xfrm>
            <a:off x="0" y="1295400"/>
            <a:ext cx="4572000" cy="5562600"/>
          </a:xfrm>
        </p:spPr>
        <p:txBody>
          <a:bodyPr/>
          <a:lstStyle/>
          <a:p>
            <a:pPr marL="514350" indent="-514350" algn="l">
              <a:buFont typeface="Arial" charset="0"/>
              <a:buAutoNum type="arabicPeriod"/>
            </a:pPr>
            <a:r>
              <a:rPr lang="en-US" sz="2400" dirty="0" smtClean="0">
                <a:ln>
                  <a:solidFill>
                    <a:sysClr val="windowText" lastClr="000000"/>
                  </a:solidFill>
                </a:ln>
                <a:solidFill>
                  <a:schemeClr val="tx1"/>
                </a:solidFill>
                <a:latin typeface="Kristen ITC" pitchFamily="66" charset="0"/>
              </a:rPr>
              <a:t>Use fruits as snacks, salads or desserts.</a:t>
            </a:r>
          </a:p>
          <a:p>
            <a:pPr marL="514350" indent="-514350" algn="l">
              <a:buFont typeface="Arial" charset="0"/>
              <a:buAutoNum type="arabicPeriod"/>
            </a:pPr>
            <a:endParaRPr lang="en-US" sz="2400" dirty="0" smtClean="0">
              <a:ln>
                <a:solidFill>
                  <a:sysClr val="windowText" lastClr="000000"/>
                </a:solidFill>
              </a:ln>
              <a:solidFill>
                <a:schemeClr val="tx1"/>
              </a:solidFill>
              <a:latin typeface="Kristen ITC" pitchFamily="66" charset="0"/>
            </a:endParaRPr>
          </a:p>
          <a:p>
            <a:pPr marL="514350" indent="-514350" algn="l">
              <a:buFont typeface="Arial" charset="0"/>
              <a:buAutoNum type="arabicPeriod"/>
            </a:pPr>
            <a:r>
              <a:rPr lang="en-US" sz="2400" dirty="0" smtClean="0">
                <a:ln>
                  <a:solidFill>
                    <a:sysClr val="windowText" lastClr="000000"/>
                  </a:solidFill>
                </a:ln>
                <a:solidFill>
                  <a:schemeClr val="tx1"/>
                </a:solidFill>
                <a:latin typeface="Kristen ITC" pitchFamily="66" charset="0"/>
              </a:rPr>
              <a:t>Choose whole or cut up fruits more often than fruit juice.</a:t>
            </a:r>
          </a:p>
          <a:p>
            <a:pPr marL="514350" indent="-514350" algn="l"/>
            <a:endParaRPr lang="en-US" sz="2400" dirty="0" smtClean="0">
              <a:ln>
                <a:solidFill>
                  <a:sysClr val="windowText" lastClr="000000"/>
                </a:solidFill>
              </a:ln>
              <a:solidFill>
                <a:schemeClr val="tx1"/>
              </a:solidFill>
              <a:latin typeface="Kristen ITC" pitchFamily="66" charset="0"/>
            </a:endParaRPr>
          </a:p>
          <a:p>
            <a:pPr marL="514350" indent="-514350" algn="l"/>
            <a:r>
              <a:rPr lang="en-US" sz="2400" u="sng" dirty="0" smtClean="0">
                <a:ln>
                  <a:solidFill>
                    <a:sysClr val="windowText" lastClr="000000"/>
                  </a:solidFill>
                </a:ln>
                <a:solidFill>
                  <a:schemeClr val="tx1"/>
                </a:solidFill>
                <a:latin typeface="Kristen ITC" pitchFamily="66" charset="0"/>
              </a:rPr>
              <a:t>Key Consumer Message</a:t>
            </a:r>
            <a:r>
              <a:rPr lang="en-US" sz="2400" dirty="0" smtClean="0">
                <a:ln>
                  <a:solidFill>
                    <a:sysClr val="windowText" lastClr="000000"/>
                  </a:solidFill>
                </a:ln>
                <a:solidFill>
                  <a:schemeClr val="tx1"/>
                </a:solidFill>
                <a:latin typeface="Kristen ITC" pitchFamily="66" charset="0"/>
              </a:rPr>
              <a:t>:</a:t>
            </a:r>
          </a:p>
          <a:p>
            <a:pPr marL="514350" indent="-514350" algn="l"/>
            <a:r>
              <a:rPr lang="en-US" sz="2800" b="1" dirty="0" smtClean="0">
                <a:ln>
                  <a:solidFill>
                    <a:sysClr val="windowText" lastClr="000000"/>
                  </a:solidFill>
                </a:ln>
                <a:solidFill>
                  <a:schemeClr val="tx1"/>
                </a:solidFill>
                <a:latin typeface="Kristen ITC" pitchFamily="66" charset="0"/>
              </a:rPr>
              <a:t>	</a:t>
            </a:r>
          </a:p>
        </p:txBody>
      </p:sp>
      <p:pic>
        <p:nvPicPr>
          <p:cNvPr id="15364" name="Picture 5"/>
          <p:cNvPicPr>
            <a:picLocks noChangeAspect="1" noChangeArrowheads="1"/>
          </p:cNvPicPr>
          <p:nvPr/>
        </p:nvPicPr>
        <p:blipFill>
          <a:blip r:embed="rId3"/>
          <a:srcRect/>
          <a:stretch>
            <a:fillRect/>
          </a:stretch>
        </p:blipFill>
        <p:spPr bwMode="auto">
          <a:xfrm>
            <a:off x="5257800" y="762000"/>
            <a:ext cx="3619500" cy="3290998"/>
          </a:xfrm>
          <a:prstGeom prst="rect">
            <a:avLst/>
          </a:prstGeom>
          <a:noFill/>
          <a:ln w="9525">
            <a:solidFill>
              <a:schemeClr val="tx1"/>
            </a:solid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410573167"/>
              </p:ext>
            </p:extLst>
          </p:nvPr>
        </p:nvGraphicFramePr>
        <p:xfrm>
          <a:off x="5048250" y="4031762"/>
          <a:ext cx="4038600" cy="2674620"/>
        </p:xfrm>
        <a:graphic>
          <a:graphicData uri="http://schemas.openxmlformats.org/drawingml/2006/table">
            <a:tbl>
              <a:tblPr firstRow="1" bandRow="1">
                <a:tableStyleId>{5C22544A-7EE6-4342-B048-85BDC9FD1C3A}</a:tableStyleId>
              </a:tblPr>
              <a:tblGrid>
                <a:gridCol w="2019300"/>
                <a:gridCol w="2019300"/>
              </a:tblGrid>
              <a:tr h="89154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1 ½ c.</a:t>
                      </a:r>
                      <a:r>
                        <a:rPr lang="en-US" sz="2600" b="1" baseline="0" dirty="0" smtClean="0">
                          <a:solidFill>
                            <a:sysClr val="windowText" lastClr="000000"/>
                          </a:solidFill>
                        </a:rPr>
                        <a:t> </a:t>
                      </a:r>
                      <a:r>
                        <a:rPr lang="en-US" sz="2600" b="1" dirty="0" smtClean="0">
                          <a:solidFill>
                            <a:sysClr val="windowText" lastClr="000000"/>
                          </a:solidFill>
                        </a:rPr>
                        <a:t>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89154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891540">
                <a:tc>
                  <a:txBody>
                    <a:bodyPr/>
                    <a:lstStyle/>
                    <a:p>
                      <a:pPr algn="ctr"/>
                      <a:r>
                        <a:rPr lang="en-US" sz="2600" b="1" dirty="0" smtClean="0">
                          <a:solidFill>
                            <a:sysClr val="windowText" lastClr="000000"/>
                          </a:solidFill>
                        </a:rPr>
                        <a:t>Girls 9-18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a:t>
                      </a:r>
                      <a:r>
                        <a:rPr lang="en-US" sz="2600" b="1" baseline="0" dirty="0" smtClean="0">
                          <a:solidFill>
                            <a:sysClr val="windowText" lastClr="000000"/>
                          </a:solidFill>
                        </a:rPr>
                        <a:t> ½ </a:t>
                      </a:r>
                      <a:r>
                        <a:rPr lang="en-US" sz="2600" b="1" dirty="0" smtClean="0">
                          <a:solidFill>
                            <a:sysClr val="windowText" lastClr="000000"/>
                          </a:solidFill>
                        </a:rPr>
                        <a:t>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extLst>
      <p:ext uri="{BB962C8B-B14F-4D97-AF65-F5344CB8AC3E}">
        <p14:creationId xmlns:p14="http://schemas.microsoft.com/office/powerpoint/2010/main" val="41851075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127416" y="-152400"/>
            <a:ext cx="8991600" cy="1165225"/>
          </a:xfrm>
        </p:spPr>
        <p:txBody>
          <a:bodyPr>
            <a:noAutofit/>
          </a:bodyPr>
          <a:lstStyle/>
          <a:p>
            <a:r>
              <a:rPr lang="en-US" sz="4800" u="sng" dirty="0" smtClean="0">
                <a:ln>
                  <a:solidFill>
                    <a:sysClr val="windowText" lastClr="000000"/>
                  </a:solidFill>
                </a:ln>
                <a:latin typeface="Ravie" pitchFamily="82" charset="0"/>
              </a:rPr>
              <a:t>Vegetables</a:t>
            </a:r>
            <a:r>
              <a:rPr lang="en-US" sz="6000" u="sng" dirty="0" smtClean="0">
                <a:ln>
                  <a:solidFill>
                    <a:sysClr val="windowText" lastClr="000000"/>
                  </a:solidFill>
                </a:ln>
                <a:latin typeface="Ravie" pitchFamily="82" charset="0"/>
              </a:rPr>
              <a:t> </a:t>
            </a:r>
            <a:r>
              <a:rPr lang="en-US" sz="4800" u="sng" dirty="0" smtClean="0">
                <a:ln>
                  <a:solidFill>
                    <a:sysClr val="windowText" lastClr="000000"/>
                  </a:solidFill>
                </a:ln>
                <a:latin typeface="Ravie" pitchFamily="82" charset="0"/>
              </a:rPr>
              <a:t>Group</a:t>
            </a:r>
            <a:endParaRPr lang="en-US" dirty="0" smtClean="0">
              <a:ln>
                <a:solidFill>
                  <a:sysClr val="windowText" lastClr="000000"/>
                </a:solidFill>
              </a:ln>
              <a:latin typeface="Ravie" pitchFamily="82" charset="0"/>
            </a:endParaRPr>
          </a:p>
        </p:txBody>
      </p:sp>
      <p:sp>
        <p:nvSpPr>
          <p:cNvPr id="17411" name="Subtitle 2"/>
          <p:cNvSpPr>
            <a:spLocks noGrp="1"/>
          </p:cNvSpPr>
          <p:nvPr>
            <p:ph type="subTitle" idx="1"/>
          </p:nvPr>
        </p:nvSpPr>
        <p:spPr>
          <a:xfrm>
            <a:off x="0" y="1295400"/>
            <a:ext cx="4572000" cy="4876800"/>
          </a:xfrm>
        </p:spPr>
        <p:txBody>
          <a:bodyPr/>
          <a:lstStyle/>
          <a:p>
            <a:pPr marL="514350" indent="-514350" algn="l">
              <a:buFont typeface="Arial" charset="0"/>
              <a:buAutoNum type="arabicPeriod"/>
            </a:pPr>
            <a:r>
              <a:rPr lang="en-US" sz="2400" dirty="0" smtClean="0">
                <a:ln>
                  <a:solidFill>
                    <a:sysClr val="windowText" lastClr="000000"/>
                  </a:solidFill>
                </a:ln>
                <a:solidFill>
                  <a:schemeClr val="tx1"/>
                </a:solidFill>
                <a:latin typeface="Kristen ITC" pitchFamily="66" charset="0"/>
              </a:rPr>
              <a:t>Choose fresh, frozen, canned or dried.</a:t>
            </a:r>
          </a:p>
          <a:p>
            <a:pPr marL="514350" indent="-514350" algn="l">
              <a:buFont typeface="Arial" charset="0"/>
              <a:buAutoNum type="arabicPeriod"/>
            </a:pPr>
            <a:endParaRPr lang="en-US" sz="2400" dirty="0" smtClean="0">
              <a:ln>
                <a:solidFill>
                  <a:sysClr val="windowText" lastClr="000000"/>
                </a:solidFill>
              </a:ln>
              <a:solidFill>
                <a:schemeClr val="tx1"/>
              </a:solidFill>
              <a:latin typeface="Kristen ITC" pitchFamily="66" charset="0"/>
            </a:endParaRPr>
          </a:p>
          <a:p>
            <a:pPr marL="514350" indent="-514350" algn="l">
              <a:buFont typeface="Arial" charset="0"/>
              <a:buAutoNum type="arabicPeriod"/>
            </a:pPr>
            <a:r>
              <a:rPr lang="en-US" sz="2400" dirty="0" smtClean="0">
                <a:ln>
                  <a:solidFill>
                    <a:sysClr val="windowText" lastClr="000000"/>
                  </a:solidFill>
                </a:ln>
                <a:solidFill>
                  <a:schemeClr val="tx1"/>
                </a:solidFill>
                <a:latin typeface="Kristen ITC" pitchFamily="66" charset="0"/>
              </a:rPr>
              <a:t>Eat red, orange and dark green vegetables. </a:t>
            </a:r>
          </a:p>
          <a:p>
            <a:pPr marL="514350" indent="-514350" algn="l"/>
            <a:endParaRPr lang="en-US" sz="2400" dirty="0" smtClean="0">
              <a:ln>
                <a:solidFill>
                  <a:sysClr val="windowText" lastClr="000000"/>
                </a:solidFill>
              </a:ln>
              <a:solidFill>
                <a:schemeClr val="tx1"/>
              </a:solidFill>
              <a:latin typeface="Kristen ITC" pitchFamily="66" charset="0"/>
            </a:endParaRPr>
          </a:p>
          <a:p>
            <a:pPr marL="514350" indent="-514350" algn="l"/>
            <a:r>
              <a:rPr lang="en-US" sz="2400" u="sng" dirty="0" smtClean="0">
                <a:ln>
                  <a:solidFill>
                    <a:sysClr val="windowText" lastClr="000000"/>
                  </a:solidFill>
                </a:ln>
                <a:solidFill>
                  <a:schemeClr val="tx1"/>
                </a:solidFill>
                <a:latin typeface="Kristen ITC" pitchFamily="66" charset="0"/>
              </a:rPr>
              <a:t>Key Consumer Message</a:t>
            </a:r>
            <a:r>
              <a:rPr lang="en-US" sz="2400" dirty="0" smtClean="0">
                <a:ln>
                  <a:solidFill>
                    <a:sysClr val="windowText" lastClr="000000"/>
                  </a:solidFill>
                </a:ln>
                <a:solidFill>
                  <a:schemeClr val="tx1"/>
                </a:solidFill>
                <a:latin typeface="Kristen ITC" pitchFamily="66" charset="0"/>
              </a:rPr>
              <a:t>:</a:t>
            </a:r>
          </a:p>
          <a:p>
            <a:pPr marL="514350" indent="-514350" algn="l"/>
            <a:r>
              <a:rPr lang="en-US" sz="2800" b="1" dirty="0" smtClean="0">
                <a:ln>
                  <a:solidFill>
                    <a:sysClr val="windowText" lastClr="000000"/>
                  </a:solidFill>
                </a:ln>
                <a:solidFill>
                  <a:schemeClr val="tx1"/>
                </a:solidFill>
                <a:latin typeface="Kristen ITC" pitchFamily="66" charset="0"/>
              </a:rPr>
              <a:t>	</a:t>
            </a:r>
          </a:p>
        </p:txBody>
      </p:sp>
      <p:pic>
        <p:nvPicPr>
          <p:cNvPr id="17412" name="Picture 6"/>
          <p:cNvPicPr>
            <a:picLocks noChangeAspect="1" noChangeArrowheads="1"/>
          </p:cNvPicPr>
          <p:nvPr/>
        </p:nvPicPr>
        <p:blipFill>
          <a:blip r:embed="rId3"/>
          <a:srcRect/>
          <a:stretch>
            <a:fillRect/>
          </a:stretch>
        </p:blipFill>
        <p:spPr bwMode="auto">
          <a:xfrm>
            <a:off x="5562600" y="762000"/>
            <a:ext cx="3352800" cy="3047741"/>
          </a:xfrm>
          <a:prstGeom prst="rect">
            <a:avLst/>
          </a:prstGeom>
          <a:noFill/>
          <a:ln w="9525">
            <a:solidFill>
              <a:schemeClr val="tx1"/>
            </a:solidFill>
            <a:miter lim="800000"/>
            <a:headEnd/>
            <a:tailEnd/>
          </a:ln>
        </p:spPr>
      </p:pic>
      <p:graphicFrame>
        <p:nvGraphicFramePr>
          <p:cNvPr id="6" name="Table 5"/>
          <p:cNvGraphicFramePr>
            <a:graphicFrameLocks noGrp="1"/>
          </p:cNvGraphicFramePr>
          <p:nvPr>
            <p:extLst>
              <p:ext uri="{D42A27DB-BD31-4B8C-83A1-F6EECF244321}">
                <p14:modId xmlns:p14="http://schemas.microsoft.com/office/powerpoint/2010/main" val="1087032470"/>
              </p:ext>
            </p:extLst>
          </p:nvPr>
        </p:nvGraphicFramePr>
        <p:xfrm>
          <a:off x="4953000" y="3784757"/>
          <a:ext cx="4191000" cy="2971800"/>
        </p:xfrm>
        <a:graphic>
          <a:graphicData uri="http://schemas.openxmlformats.org/drawingml/2006/table">
            <a:tbl>
              <a:tblPr firstRow="1" bandRow="1">
                <a:tableStyleId>{5C22544A-7EE6-4342-B048-85BDC9FD1C3A}</a:tableStyleId>
              </a:tblPr>
              <a:tblGrid>
                <a:gridCol w="2095500"/>
                <a:gridCol w="2095500"/>
              </a:tblGrid>
              <a:tr h="74295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 ½ c.</a:t>
                      </a:r>
                      <a:r>
                        <a:rPr lang="en-US" sz="2600" b="1" baseline="0" dirty="0" smtClean="0">
                          <a:solidFill>
                            <a:sysClr val="windowText" lastClr="000000"/>
                          </a:solidFill>
                        </a:rPr>
                        <a:t> </a:t>
                      </a:r>
                      <a:r>
                        <a:rPr lang="en-US" sz="2600" b="1" dirty="0" smtClean="0">
                          <a:solidFill>
                            <a:sysClr val="windowText" lastClr="000000"/>
                          </a:solidFill>
                        </a:rPr>
                        <a:t>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4295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3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42950">
                <a:tc>
                  <a:txBody>
                    <a:bodyPr/>
                    <a:lstStyle/>
                    <a:p>
                      <a:pPr algn="ctr"/>
                      <a:r>
                        <a:rPr lang="en-US" sz="2600" b="1" dirty="0" smtClean="0">
                          <a:solidFill>
                            <a:sysClr val="windowText" lastClr="000000"/>
                          </a:solidFill>
                        </a:rPr>
                        <a:t>Girls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baseline="0" dirty="0" smtClean="0">
                          <a:solidFill>
                            <a:sysClr val="windowText" lastClr="000000"/>
                          </a:solidFill>
                        </a:rPr>
                        <a:t>2 </a:t>
                      </a:r>
                      <a:r>
                        <a:rPr lang="en-US" sz="2600" b="1" dirty="0" smtClean="0">
                          <a:solidFill>
                            <a:sysClr val="windowText" lastClr="000000"/>
                          </a:solidFill>
                        </a:rPr>
                        <a:t>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742950">
                <a:tc>
                  <a:txBody>
                    <a:bodyPr/>
                    <a:lstStyle/>
                    <a:p>
                      <a:pPr algn="ctr"/>
                      <a:r>
                        <a:rPr lang="en-US" sz="2600" b="1" dirty="0" smtClean="0">
                          <a:solidFill>
                            <a:sysClr val="windowText" lastClr="000000"/>
                          </a:solidFill>
                        </a:rPr>
                        <a:t>Girls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2 ½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extLst>
      <p:ext uri="{BB962C8B-B14F-4D97-AF65-F5344CB8AC3E}">
        <p14:creationId xmlns:p14="http://schemas.microsoft.com/office/powerpoint/2010/main" val="323182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76200" y="-152399"/>
            <a:ext cx="8991600" cy="1165225"/>
          </a:xfrm>
        </p:spPr>
        <p:txBody>
          <a:bodyPr>
            <a:normAutofit/>
          </a:bodyPr>
          <a:lstStyle/>
          <a:p>
            <a:r>
              <a:rPr lang="en-US" sz="4800" u="sng" dirty="0" smtClean="0">
                <a:ln>
                  <a:solidFill>
                    <a:sysClr val="windowText" lastClr="000000"/>
                  </a:solidFill>
                </a:ln>
                <a:latin typeface="Ravie" pitchFamily="82" charset="0"/>
              </a:rPr>
              <a:t>Protein Group</a:t>
            </a:r>
            <a:endParaRPr lang="en-US" sz="3600" dirty="0" smtClean="0">
              <a:ln>
                <a:solidFill>
                  <a:sysClr val="windowText" lastClr="000000"/>
                </a:solidFill>
              </a:ln>
              <a:latin typeface="Ravie" pitchFamily="82" charset="0"/>
            </a:endParaRPr>
          </a:p>
        </p:txBody>
      </p:sp>
      <p:sp>
        <p:nvSpPr>
          <p:cNvPr id="3" name="Subtitle 2"/>
          <p:cNvSpPr>
            <a:spLocks noGrp="1"/>
          </p:cNvSpPr>
          <p:nvPr>
            <p:ph type="subTitle" idx="1"/>
          </p:nvPr>
        </p:nvSpPr>
        <p:spPr>
          <a:xfrm>
            <a:off x="0" y="838200"/>
            <a:ext cx="4724400" cy="5562600"/>
          </a:xfrm>
        </p:spPr>
        <p:txBody>
          <a:bodyPr rtlCol="0">
            <a:normAutofit/>
          </a:bodyPr>
          <a:lstStyle/>
          <a:p>
            <a:pPr marL="514350" indent="-514350" algn="l" fontAlgn="auto">
              <a:spcAft>
                <a:spcPts val="0"/>
              </a:spcAft>
              <a:buFont typeface="Arial" pitchFamily="34" charset="0"/>
              <a:buAutoNum type="arabicPeriod"/>
              <a:defRPr/>
            </a:pPr>
            <a:r>
              <a:rPr lang="en-US" sz="2400" dirty="0" smtClean="0">
                <a:ln>
                  <a:solidFill>
                    <a:sysClr val="windowText" lastClr="000000"/>
                  </a:solidFill>
                </a:ln>
                <a:solidFill>
                  <a:schemeClr val="tx1"/>
                </a:solidFill>
                <a:latin typeface="Kristen ITC" pitchFamily="66" charset="0"/>
              </a:rPr>
              <a:t>Choose a variety of different protein sources. </a:t>
            </a:r>
          </a:p>
          <a:p>
            <a:pPr marL="514350" indent="-514350" algn="l" fontAlgn="auto">
              <a:spcAft>
                <a:spcPts val="0"/>
              </a:spcAft>
              <a:buFont typeface="Arial" pitchFamily="34" charset="0"/>
              <a:buAutoNum type="arabicPeriod"/>
              <a:defRPr/>
            </a:pPr>
            <a:endParaRPr lang="en-US" sz="2400" dirty="0" smtClean="0">
              <a:ln>
                <a:solidFill>
                  <a:sysClr val="windowText" lastClr="000000"/>
                </a:solidFill>
              </a:ln>
              <a:solidFill>
                <a:schemeClr val="tx1"/>
              </a:solidFill>
              <a:latin typeface="Kristen ITC" pitchFamily="66" charset="0"/>
            </a:endParaRPr>
          </a:p>
          <a:p>
            <a:pPr marL="514350" indent="-514350" algn="l" fontAlgn="auto">
              <a:spcAft>
                <a:spcPts val="0"/>
              </a:spcAft>
              <a:buFont typeface="Arial" pitchFamily="34" charset="0"/>
              <a:buAutoNum type="arabicPeriod"/>
              <a:defRPr/>
            </a:pPr>
            <a:r>
              <a:rPr lang="en-US" sz="2400" dirty="0" smtClean="0">
                <a:ln>
                  <a:solidFill>
                    <a:sysClr val="windowText" lastClr="000000"/>
                  </a:solidFill>
                </a:ln>
                <a:solidFill>
                  <a:schemeClr val="tx1"/>
                </a:solidFill>
                <a:latin typeface="Kristen ITC" pitchFamily="66" charset="0"/>
              </a:rPr>
              <a:t>In place of </a:t>
            </a:r>
            <a:r>
              <a:rPr lang="en-US" sz="2400" i="1" dirty="0" smtClean="0">
                <a:ln>
                  <a:solidFill>
                    <a:sysClr val="windowText" lastClr="000000"/>
                  </a:solidFill>
                </a:ln>
                <a:solidFill>
                  <a:schemeClr val="tx1"/>
                </a:solidFill>
                <a:latin typeface="Kristen ITC" pitchFamily="66" charset="0"/>
              </a:rPr>
              <a:t>some</a:t>
            </a:r>
            <a:r>
              <a:rPr lang="en-US" sz="2400" dirty="0" smtClean="0">
                <a:ln>
                  <a:solidFill>
                    <a:sysClr val="windowText" lastClr="000000"/>
                  </a:solidFill>
                </a:ln>
                <a:solidFill>
                  <a:schemeClr val="tx1"/>
                </a:solidFill>
                <a:latin typeface="Kristen ITC" pitchFamily="66" charset="0"/>
              </a:rPr>
              <a:t> meat and poultry, choose 8 oz. seafood per week.</a:t>
            </a:r>
          </a:p>
          <a:p>
            <a:pPr marL="514350" indent="-514350" algn="l" fontAlgn="auto">
              <a:spcAft>
                <a:spcPts val="0"/>
              </a:spcAft>
              <a:buFont typeface="Arial" pitchFamily="34" charset="0"/>
              <a:buAutoNum type="arabicPeriod"/>
              <a:defRPr/>
            </a:pPr>
            <a:endParaRPr lang="en-US" sz="2400" dirty="0" smtClean="0">
              <a:ln>
                <a:solidFill>
                  <a:sysClr val="windowText" lastClr="000000"/>
                </a:solidFill>
              </a:ln>
              <a:solidFill>
                <a:schemeClr val="tx1"/>
              </a:solidFill>
              <a:latin typeface="Kristen ITC" pitchFamily="66" charset="0"/>
            </a:endParaRPr>
          </a:p>
          <a:p>
            <a:pPr marL="514350" indent="-514350" algn="l" fontAlgn="auto">
              <a:spcAft>
                <a:spcPts val="0"/>
              </a:spcAft>
              <a:buFont typeface="Arial" pitchFamily="34" charset="0"/>
              <a:buAutoNum type="arabicPeriod"/>
              <a:defRPr/>
            </a:pPr>
            <a:r>
              <a:rPr lang="en-US" sz="2400" dirty="0" smtClean="0">
                <a:ln>
                  <a:solidFill>
                    <a:sysClr val="windowText" lastClr="000000"/>
                  </a:solidFill>
                </a:ln>
                <a:solidFill>
                  <a:schemeClr val="tx1"/>
                </a:solidFill>
                <a:latin typeface="Kristen ITC" pitchFamily="66" charset="0"/>
              </a:rPr>
              <a:t>Try grilling, broiling, poaching or roasting.</a:t>
            </a:r>
          </a:p>
          <a:p>
            <a:pPr marL="514350" indent="-514350" algn="l" fontAlgn="auto">
              <a:spcAft>
                <a:spcPts val="0"/>
              </a:spcAft>
              <a:defRPr/>
            </a:pPr>
            <a:r>
              <a:rPr lang="en-US" sz="2400" dirty="0" smtClean="0">
                <a:ln>
                  <a:solidFill>
                    <a:sysClr val="windowText" lastClr="000000"/>
                  </a:solidFill>
                </a:ln>
                <a:solidFill>
                  <a:schemeClr val="tx1"/>
                </a:solidFill>
                <a:latin typeface="Kristen ITC" pitchFamily="66" charset="0"/>
              </a:rPr>
              <a:t>  </a:t>
            </a:r>
          </a:p>
          <a:p>
            <a:pPr marL="514350" indent="-514350" algn="l" fontAlgn="auto">
              <a:spcAft>
                <a:spcPts val="0"/>
              </a:spcAft>
              <a:buFont typeface="Arial" pitchFamily="34" charset="0"/>
              <a:buNone/>
              <a:defRPr/>
            </a:pPr>
            <a:r>
              <a:rPr lang="en-US" sz="2400" u="sng" dirty="0" smtClean="0">
                <a:ln>
                  <a:solidFill>
                    <a:sysClr val="windowText" lastClr="000000"/>
                  </a:solidFill>
                </a:ln>
                <a:solidFill>
                  <a:schemeClr val="tx1"/>
                </a:solidFill>
                <a:latin typeface="Kristen ITC" pitchFamily="66" charset="0"/>
              </a:rPr>
              <a:t>Key Consumer Message</a:t>
            </a:r>
            <a:r>
              <a:rPr lang="en-US" sz="2400" dirty="0" smtClean="0">
                <a:ln>
                  <a:solidFill>
                    <a:sysClr val="windowText" lastClr="000000"/>
                  </a:solidFill>
                </a:ln>
                <a:solidFill>
                  <a:schemeClr val="tx1"/>
                </a:solidFill>
                <a:latin typeface="Kristen ITC" pitchFamily="66" charset="0"/>
              </a:rPr>
              <a:t>:</a:t>
            </a:r>
          </a:p>
          <a:p>
            <a:pPr marL="514350" indent="-514350" algn="l" fontAlgn="auto">
              <a:spcAft>
                <a:spcPts val="0"/>
              </a:spcAft>
              <a:buFont typeface="Arial" pitchFamily="34" charset="0"/>
              <a:buNone/>
              <a:defRPr/>
            </a:pPr>
            <a:r>
              <a:rPr lang="en-US" b="1" dirty="0" smtClean="0">
                <a:ln>
                  <a:solidFill>
                    <a:sysClr val="windowText" lastClr="000000"/>
                  </a:solidFill>
                </a:ln>
                <a:solidFill>
                  <a:schemeClr val="tx1"/>
                </a:solidFill>
                <a:latin typeface="Kristen ITC" pitchFamily="66" charset="0"/>
              </a:rPr>
              <a:t>	</a:t>
            </a:r>
            <a:endParaRPr lang="en-US" b="1" dirty="0">
              <a:ln>
                <a:solidFill>
                  <a:sysClr val="windowText" lastClr="000000"/>
                </a:solidFill>
              </a:ln>
              <a:solidFill>
                <a:schemeClr val="tx1"/>
              </a:solidFill>
              <a:latin typeface="Kristen ITC" pitchFamily="66" charset="0"/>
            </a:endParaRPr>
          </a:p>
        </p:txBody>
      </p:sp>
      <p:pic>
        <p:nvPicPr>
          <p:cNvPr id="19460" name="Picture 4"/>
          <p:cNvPicPr>
            <a:picLocks noChangeAspect="1" noChangeArrowheads="1"/>
          </p:cNvPicPr>
          <p:nvPr/>
        </p:nvPicPr>
        <p:blipFill>
          <a:blip r:embed="rId3"/>
          <a:srcRect/>
          <a:stretch>
            <a:fillRect/>
          </a:stretch>
        </p:blipFill>
        <p:spPr bwMode="auto">
          <a:xfrm>
            <a:off x="5562600" y="914400"/>
            <a:ext cx="3354457" cy="3048000"/>
          </a:xfrm>
          <a:prstGeom prst="rect">
            <a:avLst/>
          </a:prstGeom>
          <a:noFill/>
          <a:ln w="9525">
            <a:solidFill>
              <a:schemeClr val="tx1"/>
            </a:solid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2254679464"/>
              </p:ext>
            </p:extLst>
          </p:nvPr>
        </p:nvGraphicFramePr>
        <p:xfrm>
          <a:off x="5014686" y="3998686"/>
          <a:ext cx="4114800" cy="2674620"/>
        </p:xfrm>
        <a:graphic>
          <a:graphicData uri="http://schemas.openxmlformats.org/drawingml/2006/table">
            <a:tbl>
              <a:tblPr firstRow="1" bandRow="1">
                <a:tableStyleId>{5C22544A-7EE6-4342-B048-85BDC9FD1C3A}</a:tableStyleId>
              </a:tblPr>
              <a:tblGrid>
                <a:gridCol w="2057400"/>
                <a:gridCol w="2057400"/>
              </a:tblGrid>
              <a:tr h="89154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5 oz.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89154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6</a:t>
                      </a:r>
                      <a:r>
                        <a:rPr lang="en-US" sz="2600" b="1" baseline="0" dirty="0" smtClean="0">
                          <a:solidFill>
                            <a:sysClr val="windowText" lastClr="000000"/>
                          </a:solidFill>
                        </a:rPr>
                        <a:t> ½ oz.</a:t>
                      </a:r>
                      <a:r>
                        <a:rPr lang="en-US" sz="2600" b="1" dirty="0" smtClean="0">
                          <a:solidFill>
                            <a:sysClr val="windowText" lastClr="000000"/>
                          </a:solidFill>
                        </a:rPr>
                        <a:t>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891540">
                <a:tc>
                  <a:txBody>
                    <a:bodyPr/>
                    <a:lstStyle/>
                    <a:p>
                      <a:pPr algn="ctr"/>
                      <a:r>
                        <a:rPr lang="en-US" sz="2600" b="1" dirty="0" smtClean="0">
                          <a:solidFill>
                            <a:sysClr val="windowText" lastClr="000000"/>
                          </a:solidFill>
                        </a:rPr>
                        <a:t>Girls 9-18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baseline="0" dirty="0" smtClean="0">
                          <a:solidFill>
                            <a:sysClr val="windowText" lastClr="000000"/>
                          </a:solidFill>
                        </a:rPr>
                        <a:t>5 oz.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extLst>
      <p:ext uri="{BB962C8B-B14F-4D97-AF65-F5344CB8AC3E}">
        <p14:creationId xmlns:p14="http://schemas.microsoft.com/office/powerpoint/2010/main" val="2728797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7"/>
          <p:cNvPicPr>
            <a:picLocks noChangeAspect="1" noChangeArrowheads="1"/>
          </p:cNvPicPr>
          <p:nvPr/>
        </p:nvPicPr>
        <p:blipFill>
          <a:blip r:embed="rId3"/>
          <a:srcRect/>
          <a:stretch>
            <a:fillRect/>
          </a:stretch>
        </p:blipFill>
        <p:spPr bwMode="auto">
          <a:xfrm>
            <a:off x="5708650" y="0"/>
            <a:ext cx="3435351" cy="3124200"/>
          </a:xfrm>
          <a:prstGeom prst="rect">
            <a:avLst/>
          </a:prstGeom>
          <a:noFill/>
          <a:ln w="9525">
            <a:noFill/>
            <a:miter lim="800000"/>
            <a:headEnd/>
            <a:tailEnd/>
          </a:ln>
        </p:spPr>
      </p:pic>
      <p:sp>
        <p:nvSpPr>
          <p:cNvPr id="21506" name="Title 1"/>
          <p:cNvSpPr>
            <a:spLocks noGrp="1"/>
          </p:cNvSpPr>
          <p:nvPr>
            <p:ph type="ctrTitle"/>
          </p:nvPr>
        </p:nvSpPr>
        <p:spPr>
          <a:xfrm>
            <a:off x="-228600" y="-152399"/>
            <a:ext cx="6172200" cy="1165225"/>
          </a:xfrm>
        </p:spPr>
        <p:txBody>
          <a:bodyPr>
            <a:normAutofit/>
          </a:bodyPr>
          <a:lstStyle/>
          <a:p>
            <a:r>
              <a:rPr lang="en-US" u="sng" dirty="0" smtClean="0">
                <a:ln>
                  <a:solidFill>
                    <a:sysClr val="windowText" lastClr="000000"/>
                  </a:solidFill>
                </a:ln>
                <a:latin typeface="Ravie" pitchFamily="82" charset="0"/>
              </a:rPr>
              <a:t>Grains Group</a:t>
            </a:r>
            <a:endParaRPr lang="en-US" sz="3200" u="sng" dirty="0" smtClean="0">
              <a:ln>
                <a:solidFill>
                  <a:sysClr val="windowText" lastClr="000000"/>
                </a:solidFill>
              </a:ln>
              <a:latin typeface="Ravie" pitchFamily="82" charset="0"/>
            </a:endParaRPr>
          </a:p>
        </p:txBody>
      </p:sp>
      <p:sp>
        <p:nvSpPr>
          <p:cNvPr id="21507" name="Subtitle 2"/>
          <p:cNvSpPr>
            <a:spLocks noGrp="1"/>
          </p:cNvSpPr>
          <p:nvPr>
            <p:ph type="subTitle" idx="1"/>
          </p:nvPr>
        </p:nvSpPr>
        <p:spPr>
          <a:xfrm>
            <a:off x="0" y="1295400"/>
            <a:ext cx="4724400" cy="4876800"/>
          </a:xfrm>
        </p:spPr>
        <p:txBody>
          <a:bodyPr>
            <a:normAutofit/>
          </a:bodyPr>
          <a:lstStyle/>
          <a:p>
            <a:pPr marL="514350" indent="-514350" algn="l">
              <a:buFont typeface="Arial" charset="0"/>
              <a:buAutoNum type="arabicPeriod"/>
            </a:pPr>
            <a:r>
              <a:rPr lang="en-US" sz="2400" dirty="0" smtClean="0">
                <a:ln>
                  <a:solidFill>
                    <a:sysClr val="windowText" lastClr="000000"/>
                  </a:solidFill>
                </a:ln>
                <a:solidFill>
                  <a:schemeClr val="tx1"/>
                </a:solidFill>
                <a:latin typeface="Kristen ITC" pitchFamily="66" charset="0"/>
              </a:rPr>
              <a:t>Choose 100% whole grain cereals, breads, crackers, rice and pasta.</a:t>
            </a:r>
          </a:p>
          <a:p>
            <a:pPr algn="l"/>
            <a:r>
              <a:rPr lang="en-US" sz="2400" dirty="0" smtClean="0">
                <a:ln>
                  <a:solidFill>
                    <a:sysClr val="windowText" lastClr="000000"/>
                  </a:solidFill>
                </a:ln>
                <a:solidFill>
                  <a:schemeClr val="tx1"/>
                </a:solidFill>
                <a:latin typeface="Kristen ITC" pitchFamily="66" charset="0"/>
              </a:rPr>
              <a:t>  </a:t>
            </a:r>
          </a:p>
          <a:p>
            <a:pPr algn="l"/>
            <a:r>
              <a:rPr lang="en-US" sz="2400" dirty="0" smtClean="0">
                <a:ln>
                  <a:solidFill>
                    <a:sysClr val="windowText" lastClr="000000"/>
                  </a:solidFill>
                </a:ln>
                <a:solidFill>
                  <a:schemeClr val="tx1"/>
                </a:solidFill>
                <a:latin typeface="Kristen ITC" pitchFamily="66" charset="0"/>
              </a:rPr>
              <a:t>2.  Check the ingredients list on food packages to find whole grain foods.  </a:t>
            </a:r>
          </a:p>
          <a:p>
            <a:pPr marL="514350" indent="-514350" algn="l"/>
            <a:endParaRPr lang="en-US" sz="2400" dirty="0" smtClean="0">
              <a:ln>
                <a:solidFill>
                  <a:sysClr val="windowText" lastClr="000000"/>
                </a:solidFill>
              </a:ln>
              <a:solidFill>
                <a:schemeClr val="tx1"/>
              </a:solidFill>
              <a:latin typeface="Kristen ITC" pitchFamily="66" charset="0"/>
            </a:endParaRPr>
          </a:p>
          <a:p>
            <a:pPr marL="514350" indent="-514350" algn="l"/>
            <a:r>
              <a:rPr lang="en-US" sz="2400" u="sng" dirty="0" smtClean="0">
                <a:ln>
                  <a:solidFill>
                    <a:sysClr val="windowText" lastClr="000000"/>
                  </a:solidFill>
                </a:ln>
                <a:solidFill>
                  <a:schemeClr val="tx1"/>
                </a:solidFill>
                <a:latin typeface="Kristen ITC" pitchFamily="66" charset="0"/>
              </a:rPr>
              <a:t>Key Consumer Message</a:t>
            </a:r>
            <a:r>
              <a:rPr lang="en-US" sz="2400" dirty="0" smtClean="0">
                <a:ln>
                  <a:solidFill>
                    <a:sysClr val="windowText" lastClr="000000"/>
                  </a:solidFill>
                </a:ln>
                <a:solidFill>
                  <a:schemeClr val="tx1"/>
                </a:solidFill>
                <a:latin typeface="Kristen ITC" pitchFamily="66" charset="0"/>
              </a:rPr>
              <a:t>:</a:t>
            </a:r>
          </a:p>
          <a:p>
            <a:pPr marL="514350" indent="-514350" algn="l"/>
            <a:r>
              <a:rPr lang="en-US" sz="2400" dirty="0" smtClean="0">
                <a:ln>
                  <a:solidFill>
                    <a:sysClr val="windowText" lastClr="000000"/>
                  </a:solidFill>
                </a:ln>
                <a:solidFill>
                  <a:schemeClr val="tx1"/>
                </a:solidFill>
                <a:latin typeface="Kristen ITC" pitchFamily="66"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2848810492"/>
              </p:ext>
            </p:extLst>
          </p:nvPr>
        </p:nvGraphicFramePr>
        <p:xfrm>
          <a:off x="4953000" y="3276601"/>
          <a:ext cx="4191000" cy="3200400"/>
        </p:xfrm>
        <a:graphic>
          <a:graphicData uri="http://schemas.openxmlformats.org/drawingml/2006/table">
            <a:tbl>
              <a:tblPr firstRow="1" bandRow="1">
                <a:tableStyleId>{5C22544A-7EE6-4342-B048-85BDC9FD1C3A}</a:tableStyleId>
              </a:tblPr>
              <a:tblGrid>
                <a:gridCol w="1397000"/>
                <a:gridCol w="1263951"/>
                <a:gridCol w="1530049"/>
              </a:tblGrid>
              <a:tr h="640080">
                <a:tc>
                  <a:txBody>
                    <a:bodyPr/>
                    <a:lstStyle/>
                    <a:p>
                      <a:pPr algn="ct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1800" b="1" dirty="0" smtClean="0">
                          <a:solidFill>
                            <a:sysClr val="windowText" lastClr="000000"/>
                          </a:solidFill>
                        </a:rPr>
                        <a:t>Grains</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1800" b="1" dirty="0" smtClean="0">
                          <a:solidFill>
                            <a:sysClr val="windowText" lastClr="000000"/>
                          </a:solidFill>
                        </a:rPr>
                        <a:t>Whole Grains</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r>
              <a:tr h="640080">
                <a:tc>
                  <a:txBody>
                    <a:bodyPr/>
                    <a:lstStyle/>
                    <a:p>
                      <a:pPr algn="ctr"/>
                      <a:r>
                        <a:rPr lang="en-US" sz="1800" b="1" dirty="0" smtClean="0">
                          <a:solidFill>
                            <a:sysClr val="windowText" lastClr="000000"/>
                          </a:solidFill>
                        </a:rPr>
                        <a:t>Boys 9-13</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1800" b="1" dirty="0" smtClean="0">
                          <a:solidFill>
                            <a:sysClr val="windowText" lastClr="000000"/>
                          </a:solidFill>
                        </a:rPr>
                        <a:t>6</a:t>
                      </a:r>
                      <a:r>
                        <a:rPr lang="en-US" sz="1800" b="1" baseline="0" dirty="0" smtClean="0">
                          <a:solidFill>
                            <a:sysClr val="windowText" lastClr="000000"/>
                          </a:solidFill>
                        </a:rPr>
                        <a:t> oz. daily</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1800" b="1" dirty="0" smtClean="0">
                          <a:solidFill>
                            <a:sysClr val="windowText" lastClr="000000"/>
                          </a:solidFill>
                        </a:rPr>
                        <a:t>3 oz. daily</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640080">
                <a:tc>
                  <a:txBody>
                    <a:bodyPr/>
                    <a:lstStyle/>
                    <a:p>
                      <a:pPr algn="ctr"/>
                      <a:r>
                        <a:rPr lang="en-US" sz="1800" b="1" dirty="0" smtClean="0">
                          <a:solidFill>
                            <a:sysClr val="windowText" lastClr="000000"/>
                          </a:solidFill>
                        </a:rPr>
                        <a:t>Boys 14-18</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1800" b="1" dirty="0" smtClean="0">
                          <a:solidFill>
                            <a:sysClr val="windowText" lastClr="000000"/>
                          </a:solidFill>
                        </a:rPr>
                        <a:t>8 oz. daily</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1800" b="1" dirty="0" smtClean="0">
                          <a:solidFill>
                            <a:sysClr val="windowText" lastClr="000000"/>
                          </a:solidFill>
                        </a:rPr>
                        <a:t>4 oz. daily</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640080">
                <a:tc>
                  <a:txBody>
                    <a:bodyPr/>
                    <a:lstStyle/>
                    <a:p>
                      <a:pPr algn="ctr"/>
                      <a:r>
                        <a:rPr lang="en-US" sz="1800" b="1" dirty="0" smtClean="0">
                          <a:solidFill>
                            <a:sysClr val="windowText" lastClr="000000"/>
                          </a:solidFill>
                        </a:rPr>
                        <a:t> Girls 9-13</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800" b="1" baseline="0" dirty="0" smtClean="0">
                          <a:solidFill>
                            <a:sysClr val="windowText" lastClr="000000"/>
                          </a:solidFill>
                        </a:rPr>
                        <a:t>5 oz. daily</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800" b="1" dirty="0" smtClean="0">
                          <a:solidFill>
                            <a:sysClr val="windowText" lastClr="000000"/>
                          </a:solidFill>
                        </a:rPr>
                        <a:t>2.5 oz. daily</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640080">
                <a:tc>
                  <a:txBody>
                    <a:bodyPr/>
                    <a:lstStyle/>
                    <a:p>
                      <a:pPr algn="ctr"/>
                      <a:r>
                        <a:rPr lang="en-US" sz="1800" b="1" dirty="0" smtClean="0">
                          <a:solidFill>
                            <a:sysClr val="windowText" lastClr="000000"/>
                          </a:solidFill>
                        </a:rPr>
                        <a:t>Girls 14-18</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800" b="1" dirty="0" smtClean="0">
                          <a:solidFill>
                            <a:sysClr val="windowText" lastClr="000000"/>
                          </a:solidFill>
                        </a:rPr>
                        <a:t>6 oz. daily</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800" b="1" dirty="0" smtClean="0">
                          <a:solidFill>
                            <a:sysClr val="windowText" lastClr="000000"/>
                          </a:solidFill>
                        </a:rPr>
                        <a:t>3 oz.</a:t>
                      </a:r>
                      <a:r>
                        <a:rPr lang="en-US" sz="1800" b="1" baseline="0" dirty="0" smtClean="0">
                          <a:solidFill>
                            <a:sysClr val="windowText" lastClr="000000"/>
                          </a:solidFill>
                        </a:rPr>
                        <a:t> </a:t>
                      </a:r>
                      <a:r>
                        <a:rPr lang="en-US" sz="1800" b="1" dirty="0" smtClean="0">
                          <a:solidFill>
                            <a:sysClr val="windowText" lastClr="000000"/>
                          </a:solidFill>
                        </a:rPr>
                        <a:t>daily </a:t>
                      </a:r>
                      <a:endParaRPr lang="en-US" sz="18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extLst>
      <p:ext uri="{BB962C8B-B14F-4D97-AF65-F5344CB8AC3E}">
        <p14:creationId xmlns:p14="http://schemas.microsoft.com/office/powerpoint/2010/main" val="136132063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10886" y="-152400"/>
            <a:ext cx="8991600" cy="1165225"/>
          </a:xfrm>
        </p:spPr>
        <p:txBody>
          <a:bodyPr/>
          <a:lstStyle/>
          <a:p>
            <a:r>
              <a:rPr lang="en-US" sz="6000" u="sng" dirty="0" smtClean="0">
                <a:ln>
                  <a:solidFill>
                    <a:sysClr val="windowText" lastClr="000000"/>
                  </a:solidFill>
                </a:ln>
                <a:latin typeface="Ravie" pitchFamily="82" charset="0"/>
              </a:rPr>
              <a:t>Dairy Group</a:t>
            </a:r>
            <a:endParaRPr lang="en-US" dirty="0" smtClean="0">
              <a:ln>
                <a:solidFill>
                  <a:sysClr val="windowText" lastClr="000000"/>
                </a:solidFill>
              </a:ln>
              <a:latin typeface="Ravie" pitchFamily="82" charset="0"/>
            </a:endParaRPr>
          </a:p>
        </p:txBody>
      </p:sp>
      <p:sp>
        <p:nvSpPr>
          <p:cNvPr id="3" name="Subtitle 2"/>
          <p:cNvSpPr>
            <a:spLocks noGrp="1"/>
          </p:cNvSpPr>
          <p:nvPr>
            <p:ph type="subTitle" idx="1"/>
          </p:nvPr>
        </p:nvSpPr>
        <p:spPr>
          <a:xfrm>
            <a:off x="0" y="1295400"/>
            <a:ext cx="4724400" cy="5562600"/>
          </a:xfrm>
        </p:spPr>
        <p:txBody>
          <a:bodyPr rtlCol="0">
            <a:normAutofit/>
          </a:bodyPr>
          <a:lstStyle/>
          <a:p>
            <a:pPr marL="514350" indent="-514350" algn="l" fontAlgn="auto">
              <a:spcAft>
                <a:spcPts val="0"/>
              </a:spcAft>
              <a:buFont typeface="Arial" pitchFamily="34" charset="0"/>
              <a:buAutoNum type="arabicPeriod"/>
              <a:defRPr/>
            </a:pPr>
            <a:r>
              <a:rPr lang="en-US" sz="2400" dirty="0" smtClean="0">
                <a:ln>
                  <a:solidFill>
                    <a:sysClr val="windowText" lastClr="000000"/>
                  </a:solidFill>
                </a:ln>
                <a:solidFill>
                  <a:schemeClr val="tx1"/>
                </a:solidFill>
                <a:latin typeface="Kristen ITC" pitchFamily="66" charset="0"/>
              </a:rPr>
              <a:t>Low-fat or fat-free dairy products have the same amount of calcium and other essential nutrients as whole milk, but less fat and calories.  </a:t>
            </a:r>
          </a:p>
          <a:p>
            <a:pPr marL="514350" indent="-514350" algn="l" fontAlgn="auto">
              <a:spcAft>
                <a:spcPts val="0"/>
              </a:spcAft>
              <a:defRPr/>
            </a:pPr>
            <a:endParaRPr lang="en-US" sz="2400" dirty="0" smtClean="0">
              <a:ln>
                <a:solidFill>
                  <a:sysClr val="windowText" lastClr="000000"/>
                </a:solidFill>
              </a:ln>
              <a:solidFill>
                <a:schemeClr val="tx1"/>
              </a:solidFill>
              <a:latin typeface="Kristen ITC" pitchFamily="66" charset="0"/>
            </a:endParaRPr>
          </a:p>
          <a:p>
            <a:pPr marL="514350" indent="-514350" algn="l" fontAlgn="auto">
              <a:spcAft>
                <a:spcPts val="0"/>
              </a:spcAft>
              <a:buFont typeface="Arial" pitchFamily="34" charset="0"/>
              <a:buNone/>
              <a:defRPr/>
            </a:pPr>
            <a:r>
              <a:rPr lang="en-US" sz="2400" u="sng" dirty="0" smtClean="0">
                <a:ln>
                  <a:solidFill>
                    <a:sysClr val="windowText" lastClr="000000"/>
                  </a:solidFill>
                </a:ln>
                <a:solidFill>
                  <a:schemeClr val="tx1"/>
                </a:solidFill>
                <a:latin typeface="Kristen ITC" pitchFamily="66" charset="0"/>
              </a:rPr>
              <a:t>Key Consumer Message</a:t>
            </a:r>
            <a:r>
              <a:rPr lang="en-US" sz="2400" dirty="0" smtClean="0">
                <a:ln>
                  <a:solidFill>
                    <a:sysClr val="windowText" lastClr="000000"/>
                  </a:solidFill>
                </a:ln>
                <a:solidFill>
                  <a:schemeClr val="tx1"/>
                </a:solidFill>
                <a:latin typeface="Kristen ITC" pitchFamily="66" charset="0"/>
              </a:rPr>
              <a:t>:</a:t>
            </a:r>
          </a:p>
          <a:p>
            <a:pPr marL="514350" indent="-514350" algn="l" fontAlgn="auto">
              <a:spcAft>
                <a:spcPts val="0"/>
              </a:spcAft>
              <a:buFont typeface="Arial" pitchFamily="34" charset="0"/>
              <a:buNone/>
              <a:defRPr/>
            </a:pPr>
            <a:r>
              <a:rPr lang="en-US" sz="2400" dirty="0" smtClean="0">
                <a:ln>
                  <a:solidFill>
                    <a:sysClr val="windowText" lastClr="000000"/>
                  </a:solidFill>
                </a:ln>
                <a:solidFill>
                  <a:schemeClr val="tx1"/>
                </a:solidFill>
                <a:latin typeface="Kristen ITC" pitchFamily="66" charset="0"/>
              </a:rPr>
              <a:t>	</a:t>
            </a:r>
            <a:endParaRPr lang="en-US" sz="2400" dirty="0">
              <a:ln>
                <a:solidFill>
                  <a:sysClr val="windowText" lastClr="000000"/>
                </a:solidFill>
              </a:ln>
              <a:solidFill>
                <a:schemeClr val="tx1"/>
              </a:solidFill>
              <a:latin typeface="Kristen ITC" pitchFamily="66" charset="0"/>
            </a:endParaRPr>
          </a:p>
        </p:txBody>
      </p:sp>
      <p:pic>
        <p:nvPicPr>
          <p:cNvPr id="23556" name="Picture 5"/>
          <p:cNvPicPr>
            <a:picLocks noChangeAspect="1" noChangeArrowheads="1"/>
          </p:cNvPicPr>
          <p:nvPr/>
        </p:nvPicPr>
        <p:blipFill>
          <a:blip r:embed="rId3"/>
          <a:srcRect/>
          <a:stretch>
            <a:fillRect/>
          </a:stretch>
        </p:blipFill>
        <p:spPr bwMode="auto">
          <a:xfrm>
            <a:off x="5562600" y="838200"/>
            <a:ext cx="3581400" cy="3257123"/>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582213962"/>
              </p:ext>
            </p:extLst>
          </p:nvPr>
        </p:nvGraphicFramePr>
        <p:xfrm>
          <a:off x="4876800" y="4343400"/>
          <a:ext cx="4267200" cy="2011680"/>
        </p:xfrm>
        <a:graphic>
          <a:graphicData uri="http://schemas.openxmlformats.org/drawingml/2006/table">
            <a:tbl>
              <a:tblPr firstRow="1" bandRow="1">
                <a:tableStyleId>{5C22544A-7EE6-4342-B048-85BDC9FD1C3A}</a:tableStyleId>
              </a:tblPr>
              <a:tblGrid>
                <a:gridCol w="2133600"/>
                <a:gridCol w="2133600"/>
              </a:tblGrid>
              <a:tr h="1005840">
                <a:tc>
                  <a:txBody>
                    <a:bodyPr/>
                    <a:lstStyle/>
                    <a:p>
                      <a:pPr algn="ctr"/>
                      <a:r>
                        <a:rPr lang="en-US" sz="3000" b="1" dirty="0" smtClean="0">
                          <a:solidFill>
                            <a:sysClr val="windowText" lastClr="000000"/>
                          </a:solidFill>
                        </a:rPr>
                        <a:t>Boys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3 c.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005840">
                <a:tc>
                  <a:txBody>
                    <a:bodyPr/>
                    <a:lstStyle/>
                    <a:p>
                      <a:pPr algn="ctr"/>
                      <a:r>
                        <a:rPr lang="en-US" sz="3000" b="1" dirty="0" smtClean="0">
                          <a:solidFill>
                            <a:sysClr val="windowText" lastClr="000000"/>
                          </a:solidFill>
                        </a:rPr>
                        <a:t>Girls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3 c.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extLst>
      <p:ext uri="{BB962C8B-B14F-4D97-AF65-F5344CB8AC3E}">
        <p14:creationId xmlns:p14="http://schemas.microsoft.com/office/powerpoint/2010/main" val="410389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404"/>
            <a:ext cx="9296400" cy="646331"/>
          </a:xfrm>
          <a:prstGeom prst="rect">
            <a:avLst/>
          </a:prstGeom>
        </p:spPr>
        <p:txBody>
          <a:bodyPr wrap="square">
            <a:spAutoFit/>
          </a:bodyPr>
          <a:lstStyle/>
          <a:p>
            <a:pPr algn="ctr">
              <a:buFontTx/>
              <a:buNone/>
            </a:pPr>
            <a:r>
              <a:rPr lang="en-US" sz="3600" dirty="0" smtClean="0">
                <a:latin typeface="Ravie" pitchFamily="82" charset="0"/>
              </a:rPr>
              <a:t>What are nutrients?</a:t>
            </a:r>
            <a:endParaRPr lang="en-US" sz="3600" dirty="0">
              <a:latin typeface="Ravie" pitchFamily="82" charset="0"/>
            </a:endParaRPr>
          </a:p>
        </p:txBody>
      </p:sp>
      <p:sp>
        <p:nvSpPr>
          <p:cNvPr id="5" name="Rectangle 4"/>
          <p:cNvSpPr/>
          <p:nvPr/>
        </p:nvSpPr>
        <p:spPr>
          <a:xfrm>
            <a:off x="0" y="1943100"/>
            <a:ext cx="9144000" cy="1200329"/>
          </a:xfrm>
          <a:prstGeom prst="rect">
            <a:avLst/>
          </a:prstGeom>
        </p:spPr>
        <p:txBody>
          <a:bodyPr wrap="square">
            <a:spAutoFit/>
          </a:bodyPr>
          <a:lstStyle/>
          <a:p>
            <a:pPr algn="ctr"/>
            <a:r>
              <a:rPr lang="en-US" sz="3600" dirty="0" smtClean="0">
                <a:latin typeface="Ravie" pitchFamily="82" charset="0"/>
              </a:rPr>
              <a:t>Six categories </a:t>
            </a:r>
          </a:p>
          <a:p>
            <a:pPr algn="ctr"/>
            <a:r>
              <a:rPr lang="en-US" sz="3600" i="1" dirty="0" smtClean="0">
                <a:latin typeface="Ravie" pitchFamily="82" charset="0"/>
              </a:rPr>
              <a:t>of nutrients</a:t>
            </a:r>
            <a:endParaRPr lang="en-US" sz="3600" i="1" dirty="0">
              <a:latin typeface="Ravie" pitchFamily="82" charset="0"/>
            </a:endParaRPr>
          </a:p>
        </p:txBody>
      </p:sp>
      <p:pic>
        <p:nvPicPr>
          <p:cNvPr id="9" name="Picture 2" descr="http://www.clipartheaven.com/clipart/fitness/stretching_&amp;_exercise/body_building_-_bice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81800" y="711019"/>
            <a:ext cx="2362200" cy="17740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foodandhealth.com/blog/wp-content/uploads/2012/05/Screen-shot-2012-05-14-at-10.12.17-AM.png"/>
          <p:cNvPicPr>
            <a:picLocks noChangeAspect="1" noChangeArrowheads="1"/>
          </p:cNvPicPr>
          <p:nvPr/>
        </p:nvPicPr>
        <p:blipFill rotWithShape="1">
          <a:blip r:embed="rId4">
            <a:extLst>
              <a:ext uri="{28A0092B-C50C-407E-A947-70E740481C1C}">
                <a14:useLocalDpi xmlns:a14="http://schemas.microsoft.com/office/drawing/2010/main" val="0"/>
              </a:ext>
            </a:extLst>
          </a:blip>
          <a:srcRect b="16825"/>
          <a:stretch/>
        </p:blipFill>
        <p:spPr bwMode="auto">
          <a:xfrm>
            <a:off x="1905000" y="5504542"/>
            <a:ext cx="5334000" cy="135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488764"/>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211515"/>
            <a:ext cx="8991600" cy="6494085"/>
          </a:xfrm>
          <a:prstGeom prst="rect">
            <a:avLst/>
          </a:prstGeom>
        </p:spPr>
        <p:txBody>
          <a:bodyPr wrap="square">
            <a:spAutoFit/>
          </a:bodyPr>
          <a:lstStyle/>
          <a:p>
            <a:pPr algn="ctr"/>
            <a:r>
              <a:rPr lang="en-US" sz="3200" b="1" dirty="0" smtClean="0">
                <a:latin typeface="Kristen ITC" pitchFamily="66" charset="0"/>
              </a:rPr>
              <a:t>Portion control is: Understanding how much a </a:t>
            </a:r>
            <a:r>
              <a:rPr lang="en-US" sz="3200" b="1" dirty="0" smtClean="0">
                <a:latin typeface="Kristen ITC" pitchFamily="66" charset="0"/>
              </a:rPr>
              <a:t>__________________   ____________is </a:t>
            </a:r>
            <a:r>
              <a:rPr lang="en-US" sz="3200" b="1" dirty="0" smtClean="0">
                <a:latin typeface="Kristen ITC" pitchFamily="66" charset="0"/>
              </a:rPr>
              <a:t>and how many calories a serving contains. </a:t>
            </a:r>
          </a:p>
          <a:p>
            <a:pPr algn="ctr"/>
            <a:endParaRPr lang="en-US" sz="3200" b="1" dirty="0" smtClean="0">
              <a:latin typeface="Kristen ITC" pitchFamily="66" charset="0"/>
            </a:endParaRPr>
          </a:p>
          <a:p>
            <a:pPr algn="ctr"/>
            <a:endParaRPr lang="en-US" sz="3200" b="1" dirty="0" smtClean="0">
              <a:latin typeface="Kristen ITC" pitchFamily="66" charset="0"/>
            </a:endParaRPr>
          </a:p>
          <a:p>
            <a:pPr algn="ctr"/>
            <a:endParaRPr lang="en-US" sz="3200" b="1" dirty="0" smtClean="0">
              <a:latin typeface="Kristen ITC" pitchFamily="66" charset="0"/>
            </a:endParaRPr>
          </a:p>
          <a:p>
            <a:pPr algn="ctr"/>
            <a:endParaRPr lang="en-US" sz="3200" b="1" dirty="0">
              <a:latin typeface="Kristen ITC" pitchFamily="66" charset="0"/>
            </a:endParaRPr>
          </a:p>
          <a:p>
            <a:pPr algn="ctr"/>
            <a:endParaRPr lang="en-US" sz="3200" b="1" dirty="0" smtClean="0">
              <a:latin typeface="Kristen ITC" pitchFamily="66" charset="0"/>
            </a:endParaRPr>
          </a:p>
          <a:p>
            <a:pPr algn="ctr"/>
            <a:endParaRPr lang="en-US" sz="3200" b="1" dirty="0">
              <a:latin typeface="Kristen ITC" pitchFamily="66" charset="0"/>
            </a:endParaRPr>
          </a:p>
          <a:p>
            <a:pPr algn="ctr"/>
            <a:endParaRPr lang="en-US" sz="3200" b="1" dirty="0" smtClean="0">
              <a:latin typeface="Kristen ITC" pitchFamily="66" charset="0"/>
            </a:endParaRPr>
          </a:p>
          <a:p>
            <a:pPr algn="ctr"/>
            <a:r>
              <a:rPr lang="en-US" sz="3200" b="1" dirty="0" smtClean="0">
                <a:latin typeface="Kristen ITC" pitchFamily="66" charset="0"/>
              </a:rPr>
              <a:t>It </a:t>
            </a:r>
            <a:r>
              <a:rPr lang="en-US" sz="3200" b="1" dirty="0" smtClean="0">
                <a:latin typeface="Kristen ITC" pitchFamily="66" charset="0"/>
              </a:rPr>
              <a:t>is important for weight management as the weight is defined by the total </a:t>
            </a:r>
            <a:r>
              <a:rPr lang="en-US" sz="3200" b="1" dirty="0" smtClean="0">
                <a:latin typeface="Kristen ITC" pitchFamily="66" charset="0"/>
              </a:rPr>
              <a:t>______________________intake</a:t>
            </a:r>
            <a:endParaRPr lang="en-US" sz="3200" b="1" dirty="0">
              <a:latin typeface="Kristen ITC" pitchFamily="66" charset="0"/>
            </a:endParaRPr>
          </a:p>
        </p:txBody>
      </p:sp>
      <p:pic>
        <p:nvPicPr>
          <p:cNvPr id="3074" name="Picture 2" descr="candy (163) Animated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062743"/>
            <a:ext cx="4724400" cy="279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2200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a:bodyPr>
          <a:lstStyle/>
          <a:p>
            <a:r>
              <a:rPr lang="en-US" sz="6600" dirty="0" smtClean="0">
                <a:latin typeface="Ravie" panose="04040805050809020602" pitchFamily="82" charset="0"/>
              </a:rPr>
              <a:t>Special</a:t>
            </a:r>
            <a:endParaRPr lang="en-US" sz="6600" dirty="0">
              <a:latin typeface="Ravie" panose="04040805050809020602" pitchFamily="8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843" y="2486025"/>
            <a:ext cx="7710714"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0"/>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882" y="4914900"/>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82243"/>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238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4000" dirty="0" smtClean="0">
                <a:latin typeface="Ravie" panose="04040805050809020602" pitchFamily="82" charset="0"/>
              </a:rPr>
              <a:t>Vegan </a:t>
            </a:r>
            <a:endParaRPr lang="en-US" sz="4000" dirty="0">
              <a:latin typeface="Ravie" panose="04040805050809020602" pitchFamily="82" charset="0"/>
            </a:endParaRPr>
          </a:p>
        </p:txBody>
      </p:sp>
      <p:sp>
        <p:nvSpPr>
          <p:cNvPr id="3" name="Content Placeholder 2"/>
          <p:cNvSpPr>
            <a:spLocks noGrp="1"/>
          </p:cNvSpPr>
          <p:nvPr>
            <p:ph idx="1"/>
          </p:nvPr>
        </p:nvSpPr>
        <p:spPr>
          <a:xfrm>
            <a:off x="0" y="914400"/>
            <a:ext cx="9125857" cy="6400800"/>
          </a:xfrm>
        </p:spPr>
        <p:txBody>
          <a:bodyPr>
            <a:normAutofit/>
          </a:bodyPr>
          <a:lstStyle/>
          <a:p>
            <a:r>
              <a:rPr lang="en-US" b="1" u="sng" dirty="0" smtClean="0">
                <a:latin typeface="Kristen ITC" panose="03050502040202030202" pitchFamily="66" charset="0"/>
              </a:rPr>
              <a:t>__________________</a:t>
            </a:r>
            <a:r>
              <a:rPr lang="en-US" dirty="0" smtClean="0">
                <a:latin typeface="Kristen ITC" panose="03050502040202030202" pitchFamily="66" charset="0"/>
              </a:rPr>
              <a:t>: </a:t>
            </a:r>
            <a:r>
              <a:rPr lang="en-US" dirty="0">
                <a:latin typeface="Kristen ITC" panose="03050502040202030202" pitchFamily="66" charset="0"/>
              </a:rPr>
              <a:t>a person who does not eat or use </a:t>
            </a:r>
            <a:r>
              <a:rPr lang="en-US" dirty="0" smtClean="0">
                <a:latin typeface="Kristen ITC" panose="03050502040202030202" pitchFamily="66" charset="0"/>
              </a:rPr>
              <a:t>any animal products</a:t>
            </a:r>
          </a:p>
          <a:p>
            <a:pPr marL="0" indent="0">
              <a:buNone/>
            </a:pPr>
            <a:endParaRPr lang="en-US" dirty="0" smtClean="0">
              <a:latin typeface="Kristen ITC" panose="03050502040202030202" pitchFamily="66" charset="0"/>
            </a:endParaRPr>
          </a:p>
          <a:p>
            <a:r>
              <a:rPr lang="en-US" sz="3200" b="1" u="sng" dirty="0" smtClean="0">
                <a:latin typeface="Kristen ITC" panose="03050502040202030202" pitchFamily="66" charset="0"/>
              </a:rPr>
              <a:t>_______________________: </a:t>
            </a:r>
            <a:r>
              <a:rPr lang="en-US" sz="3200" dirty="0">
                <a:latin typeface="Kristen ITC" panose="03050502040202030202" pitchFamily="66" charset="0"/>
              </a:rPr>
              <a:t>excludes all food and products of </a:t>
            </a:r>
            <a:r>
              <a:rPr lang="en-US" sz="3200" dirty="0" smtClean="0">
                <a:latin typeface="Kristen ITC" panose="03050502040202030202" pitchFamily="66" charset="0"/>
              </a:rPr>
              <a:t>animal origin, as </a:t>
            </a:r>
            <a:r>
              <a:rPr lang="en-US" sz="3200" dirty="0">
                <a:latin typeface="Kristen ITC" panose="03050502040202030202" pitchFamily="66" charset="0"/>
              </a:rPr>
              <a:t>well as food cooked at a temperature above </a:t>
            </a:r>
            <a:r>
              <a:rPr lang="en-US" sz="3200" dirty="0" smtClean="0">
                <a:latin typeface="Kristen ITC" panose="03050502040202030202" pitchFamily="66" charset="0"/>
              </a:rPr>
              <a:t>118 </a:t>
            </a:r>
            <a:r>
              <a:rPr lang="en-US" sz="3200" dirty="0">
                <a:latin typeface="Kristen ITC" panose="03050502040202030202" pitchFamily="66" charset="0"/>
              </a:rPr>
              <a:t>°</a:t>
            </a:r>
            <a:r>
              <a:rPr lang="en-US" sz="3200" dirty="0" smtClean="0">
                <a:latin typeface="Kristen ITC" panose="03050502040202030202" pitchFamily="66" charset="0"/>
              </a:rPr>
              <a:t>F</a:t>
            </a:r>
          </a:p>
          <a:p>
            <a:pPr marL="457200" lvl="1" indent="0">
              <a:buNone/>
            </a:pPr>
            <a:endParaRPr lang="en-US" sz="3200" dirty="0" smtClean="0">
              <a:latin typeface="Kristen ITC" panose="03050502040202030202" pitchFamily="66" charset="0"/>
            </a:endParaRPr>
          </a:p>
          <a:p>
            <a:pPr lvl="1"/>
            <a:endParaRPr lang="en-US" sz="3200" dirty="0">
              <a:latin typeface="Kristen ITC" panose="03050502040202030202" pitchFamily="66" charset="0"/>
            </a:endParaRPr>
          </a:p>
          <a:p>
            <a:endParaRPr lang="en-US" sz="1600" dirty="0">
              <a:latin typeface="Kristen ITC" panose="03050502040202030202"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267200"/>
            <a:ext cx="2526325" cy="2463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17796"/>
            <a:ext cx="2612571" cy="261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827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Ravie" panose="04040805050809020602" pitchFamily="82" charset="0"/>
              </a:rPr>
              <a:t>Vegetarians </a:t>
            </a:r>
            <a:endParaRPr lang="en-US" dirty="0">
              <a:latin typeface="Ravie" panose="04040805050809020602" pitchFamily="82" charset="0"/>
            </a:endParaRPr>
          </a:p>
        </p:txBody>
      </p:sp>
      <p:sp>
        <p:nvSpPr>
          <p:cNvPr id="3" name="Content Placeholder 2"/>
          <p:cNvSpPr>
            <a:spLocks noGrp="1"/>
          </p:cNvSpPr>
          <p:nvPr>
            <p:ph idx="1"/>
          </p:nvPr>
        </p:nvSpPr>
        <p:spPr>
          <a:xfrm>
            <a:off x="-381000" y="916439"/>
            <a:ext cx="7784646" cy="6143625"/>
          </a:xfrm>
        </p:spPr>
        <p:txBody>
          <a:bodyPr>
            <a:normAutofit fontScale="25000" lnSpcReduction="20000"/>
          </a:bodyPr>
          <a:lstStyle/>
          <a:p>
            <a:pPr marL="457200" lvl="1" indent="0">
              <a:buNone/>
            </a:pPr>
            <a:r>
              <a:rPr lang="en-US" sz="9600" b="1" u="sng" dirty="0">
                <a:latin typeface="Kristen ITC" panose="03050502040202030202" pitchFamily="66" charset="0"/>
              </a:rPr>
              <a:t>-</a:t>
            </a:r>
            <a:r>
              <a:rPr lang="en-US" sz="9600" b="1" u="sng" dirty="0" err="1" smtClean="0">
                <a:latin typeface="Kristen ITC" panose="03050502040202030202" pitchFamily="66" charset="0"/>
              </a:rPr>
              <a:t>Pescatarian</a:t>
            </a:r>
            <a:r>
              <a:rPr lang="en-US" sz="9600" dirty="0" smtClean="0">
                <a:latin typeface="Kristen ITC" panose="03050502040202030202" pitchFamily="66" charset="0"/>
              </a:rPr>
              <a:t>: one whose diet includes   </a:t>
            </a:r>
          </a:p>
          <a:p>
            <a:pPr marL="457200" lvl="1" indent="0">
              <a:buNone/>
            </a:pPr>
            <a:r>
              <a:rPr lang="en-US" sz="9600" dirty="0">
                <a:latin typeface="Kristen ITC" panose="03050502040202030202" pitchFamily="66" charset="0"/>
              </a:rPr>
              <a:t> </a:t>
            </a:r>
            <a:r>
              <a:rPr lang="en-US" sz="9600" dirty="0" smtClean="0">
                <a:latin typeface="Kristen ITC" panose="03050502040202030202" pitchFamily="66" charset="0"/>
              </a:rPr>
              <a:t>  </a:t>
            </a:r>
            <a:r>
              <a:rPr lang="en-US" sz="9600" dirty="0" smtClean="0">
                <a:latin typeface="Kristen ITC" panose="03050502040202030202" pitchFamily="66" charset="0"/>
              </a:rPr>
              <a:t>_____________________but no other meat</a:t>
            </a:r>
          </a:p>
          <a:p>
            <a:pPr lvl="1"/>
            <a:endParaRPr lang="en-US" sz="9600" b="1" u="sng" dirty="0" smtClean="0">
              <a:latin typeface="Kristen ITC" panose="03050502040202030202" pitchFamily="66" charset="0"/>
            </a:endParaRPr>
          </a:p>
          <a:p>
            <a:pPr lvl="1"/>
            <a:endParaRPr lang="en-US" sz="9600" b="1" u="sng" dirty="0" smtClean="0">
              <a:latin typeface="Kristen ITC" panose="03050502040202030202" pitchFamily="66" charset="0"/>
            </a:endParaRPr>
          </a:p>
          <a:p>
            <a:pPr lvl="1"/>
            <a:r>
              <a:rPr lang="en-US" sz="9600" b="1" u="sng" dirty="0" err="1" smtClean="0">
                <a:latin typeface="Kristen ITC" panose="03050502040202030202" pitchFamily="66" charset="0"/>
              </a:rPr>
              <a:t>Ovo</a:t>
            </a:r>
            <a:r>
              <a:rPr lang="en-US" sz="9600" dirty="0" smtClean="0">
                <a:latin typeface="Kristen ITC" panose="03050502040202030202" pitchFamily="66" charset="0"/>
              </a:rPr>
              <a:t>: diet allows for the consumption of _________________; no dairy products or animal flesh are allowed.</a:t>
            </a:r>
          </a:p>
          <a:p>
            <a:pPr lvl="1"/>
            <a:endParaRPr lang="en-US" sz="9600" b="1" u="sng" dirty="0" smtClean="0">
              <a:latin typeface="Kristen ITC" panose="03050502040202030202" pitchFamily="66" charset="0"/>
            </a:endParaRPr>
          </a:p>
          <a:p>
            <a:pPr lvl="1"/>
            <a:endParaRPr lang="en-US" sz="9600" b="1" u="sng" dirty="0" smtClean="0">
              <a:latin typeface="Kristen ITC" panose="03050502040202030202" pitchFamily="66" charset="0"/>
            </a:endParaRPr>
          </a:p>
          <a:p>
            <a:pPr lvl="1"/>
            <a:r>
              <a:rPr lang="en-US" sz="9600" b="1" u="sng" dirty="0" smtClean="0">
                <a:latin typeface="Kristen ITC" panose="03050502040202030202" pitchFamily="66" charset="0"/>
              </a:rPr>
              <a:t>Lacto</a:t>
            </a:r>
            <a:r>
              <a:rPr lang="en-US" sz="9600" dirty="0" smtClean="0">
                <a:latin typeface="Kristen ITC" panose="03050502040202030202" pitchFamily="66" charset="0"/>
              </a:rPr>
              <a:t>: diet includes ______________products such as milk, cheese, butter, cream, but excludes eggs and meat</a:t>
            </a:r>
          </a:p>
          <a:p>
            <a:pPr lvl="1"/>
            <a:endParaRPr lang="en-US" sz="9600" b="1" u="sng" dirty="0" smtClean="0">
              <a:latin typeface="Kristen ITC" panose="03050502040202030202" pitchFamily="66" charset="0"/>
            </a:endParaRPr>
          </a:p>
          <a:p>
            <a:pPr lvl="1"/>
            <a:endParaRPr lang="en-US" sz="9600" b="1" u="sng" dirty="0" smtClean="0">
              <a:latin typeface="Kristen ITC" panose="03050502040202030202" pitchFamily="66" charset="0"/>
            </a:endParaRPr>
          </a:p>
          <a:p>
            <a:pPr lvl="1"/>
            <a:r>
              <a:rPr lang="en-US" sz="9600" b="1" u="sng" dirty="0" err="1" smtClean="0">
                <a:latin typeface="Kristen ITC" panose="03050502040202030202" pitchFamily="66" charset="0"/>
              </a:rPr>
              <a:t>Ovo</a:t>
            </a:r>
            <a:r>
              <a:rPr lang="en-US" sz="9600" b="1" u="sng" dirty="0" smtClean="0">
                <a:latin typeface="Kristen ITC" panose="03050502040202030202" pitchFamily="66" charset="0"/>
              </a:rPr>
              <a:t>-lacto</a:t>
            </a:r>
            <a:r>
              <a:rPr lang="en-US" sz="9600" dirty="0" smtClean="0">
                <a:latin typeface="Kristen ITC" panose="03050502040202030202" pitchFamily="66" charset="0"/>
              </a:rPr>
              <a:t>: diet does not include animal flesh of any kind, but _________________</a:t>
            </a:r>
            <a:r>
              <a:rPr lang="en-US" sz="9600" dirty="0" smtClean="0">
                <a:latin typeface="Kristen ITC" panose="03050502040202030202" pitchFamily="66" charset="0"/>
              </a:rPr>
              <a:t> </a:t>
            </a:r>
            <a:r>
              <a:rPr lang="en-US" sz="9600" dirty="0" smtClean="0">
                <a:latin typeface="Kristen ITC" panose="03050502040202030202" pitchFamily="66" charset="0"/>
              </a:rPr>
              <a:t>dairy and </a:t>
            </a:r>
          </a:p>
          <a:p>
            <a:pPr marL="457200" lvl="1" indent="0">
              <a:buNone/>
            </a:pPr>
            <a:r>
              <a:rPr lang="en-US" sz="9600" dirty="0">
                <a:latin typeface="Kristen ITC" panose="03050502040202030202" pitchFamily="66" charset="0"/>
              </a:rPr>
              <a:t> </a:t>
            </a:r>
            <a:r>
              <a:rPr lang="en-US" sz="9600" dirty="0" smtClean="0">
                <a:latin typeface="Kristen ITC" panose="03050502040202030202" pitchFamily="66" charset="0"/>
              </a:rPr>
              <a:t>  </a:t>
            </a:r>
            <a:r>
              <a:rPr lang="en-US" sz="9600" dirty="0" smtClean="0">
                <a:latin typeface="Kristen ITC" panose="03050502040202030202" pitchFamily="66" charset="0"/>
              </a:rPr>
              <a:t>egg products.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774" y="847725"/>
            <a:ext cx="17240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jpeg;base64,/9j/4AAQSkZJRgABAQAAAQABAAD/2wCEAAkGBwgHBgkIBwgKCgkLDRYPDQwMDRsUFRAWIB0iIiAdHx8kKDQsJCYxJx8fLT0tMTU3Ojo6Iys/RD84QzQ5OjcBCgoKDQwNGg8PGjclHyU3Nzc3Nzc3Nzc3Nzc3Nzc3Nzc3Nzc3Nzc3Nzc3Nzc3Nzc3Nzc3Nzc3Nzc3Nzc3Nzc3N//AABEIAHwApAMBIgACEQEDEQH/xAAbAAACAgMBAAAAAAAAAAAAAAAABQQGAQMHAv/EAEYQAAEDAwMBBQQECgYLAAAAAAECAwQABREGEiExE0FRYYEUIjJxI0KRoQcVUmJygqKxssEzNGOS0fAWJCVDRFN0hZPh8f/EABoBAAIDAQEAAAAAAAAAAAAAAAABAgQFAwb/xAAtEQACAgEDAgMGBwAAAAAAAAAAAQIDEQQhMRJBBUJREyIycYGRM0NiocHh8P/aAAwDAQACEQMRAD8A7jRRRQAUUUUAFFFFABRRRQAUUUUAFFFFABRRRQAvu93h2hhDsxTn0i9jbbLSnXHFYJwlCQSeATwOgrmWrZwu2oMKdk3O0GL2/sQbW2qKUFIUpTeAXPiBGeRg4HFXG/qKdW23t9waVCfSwfq9ruQVZ/O2jjy3V5u9vRdbZIguuutJfRsK2lbVD/Ph3jjvqvbbh9J0hHzFTt4kMNNyLBfZjDS8LQO29oZUP0XN3H6JHpT+361mQilGooIU109ugJUpI81t8qSPMbh8qRW9bqFSIElLKX4Sw0sxz9GobQUkD6vBHunkeYwTMrgrpweGW3TCcco6JCmxZ8ZuVCfakR3BlDrSgpKh5EVIrkzSJ1llLn6bWhp1R3Pwl8MSvHI+ov8APHrmugaY1FD1HAMmIVNuNq7ORGdGHGHB1Sofz6Grddimsop2VuDwxzRRRXQgFFFFABRRRQAVgnFR7hPi22G7MnyG48ZlO5xxw4CRVBuOq73edzdmT+KYJPuyn298hweKWzwjyKsnyFRlJR5JRi5cHQZMqPEbLsp5plsdVuLCQPU1Xnfwg6Sbd7L8fwnF+DKy7/CDVDOn7e68H7kXblJPPaz3S6r0B90egFbo7c1thIbYiRwFH6JvjcnPAzghJxj6qhXB6mPY7rTS7s6JatUWa7yjFt0ztXwjeW+zWkhPjyBxTjPlXObLHtU2VIU01LiS0bPaY3tSwF4BCVkBWHARkZPhyMjFZm21633yBOtrLse3NErmJtxw86e4FHwqR44BV0x31KN6bwcXBo6NRUW3XCJcowkQX0vN5wSOCkjqCDyD5HmpVdyAUUUUAc+D16vkJ3tJkELjzngyVRVbmlNOKSk5CxngYPHIJHfTre4HUoU0SlQ/pEkEA+BH+fSlF1bmacvoEVLMyFeJhWmNvKXmHFDLik8EKb4KjnbjJ5OQKUXqdNvc9+3RluRbTHWW5L6ThyUofEhB6pSDwVdTyBiqVql1e9wd61nZEIXK2QLlPiuXGEA5KdfacMhOHN6iVJz+UlWUkeAT40zadbeRvZcS4k/WQoEVpjQIcVlLMaKw02kcJQ2AK1u2yMpYeYQI8gHIdZASf1scKHka4ScWy5FSisMm0kukmTpu4t6otqSos4RcWE/8RHzycflJ6g//ACnQzgbsZ78V5cbQ60tp1O5tYKVJ8QetEJ9EshOHXHDOj2+WxPgsTIjgcjvtpcbWOikkZBork34N9ZR9O2ORY7q8N9vmuss71clvII+8mitQzDsNFFFABWD0rNK9UynIWmrtKYJDrMN1aCO5QQSKAKJdbgrUl1XJcUTbYbym4bP1XFpJCnj48ghPgOe/jKgVJICinI6juqPbY6Iluix2hhDTKEJHkABUmsuyblLJp1wUY4IrceHBKnvo23F8LedV7yvmo8+lSGCqW4WoIS+4n4sK91H6Su77z4CtbkSO852j7DbqsYBcSFYHgM9PSmGjn21R58WNGSzHiS1IbUhG1K8pClY+SioH5UbNEZycVsS7ZafYXlyXV+0Slp2lwnalCfyUJ7hnk5JJ8egGq5SZsifDtjKXrc3IdAcuCuzKQnB9xGSfpCcAbk4wT1IxTcPtdp2XaJDmM7CcHHjjwpXqBh6822baLW0l+W6yU7i5tRHJ+FaldRgjIABPHrUq95rbJWlwWexWZizR3G2nXn3XnC6/IkEF15R4yogAcAADAGABTOtURLrcVlEhwOPJQkOOAY3KxyceZrbWkVworB6VTtSayatl/j22PcrKgqaWp1MuTtUhSSn3Tg+7kKyMjuNJvAELUsjZrCNOiwLg+5GSYMjY1uR2bm1e9OCeUnbngZBPXABUawXCszq7oxOjtPkj2iCpwf6z5oT1DgHh8Xf3ERYbky9uTLnc5a3G5T6iywwspZDacpQeMFeQM5Vwcjip0aNHiJ2xGGmR4NoCf3VStnFzLddUsZNiFpcQlxtQUhaQpJHQg9DWaiqgoDgdjuOsuA5wlw7D5FGcfYM+tSqrvBbQUUVrkvtxY7sh9QS00grWo9wHJpJZDONzll403cr1qC7ybalSmUSy2dp43BKSf30V3f8ABzYjbdMNLnMBMyc6ubISpPKVOHO30G0elFa0VhJGVJ5bZbaKKKYgqPcIrc6BJhvf0chpTS/koEH99SKD0oA5ZCQ81FbZlACSyOyex+Wn3VemRx5Vuq0aksylqXOiNlTh/pW0jleONw8TjHHfj7aq04h1G9taVp6ZB7/D51m21uMjSqmpRPde9MuKXcpCoYU5AdSVOOj4A8nAG38rIyDjI90c5pfdoRuEByOhzs3DygqG5O4cgKT0Uk9CD1FWewzvxjaI0lTQYcKNrrPc04nhSfkCDjyxUVxkha3wTHmWX0bH2W3E5+FxAUPsNKldhpV5y6W6AlMRwgXFmMgA7OfpUpHVSc8gclJPUgCtV8v7tslsxocL8YPL+NhlzC2h3KVkbQOvUjyBr2btMVFUsxmIytuQXXO0Cf0gAM+hrnLUwoacpHNVSsWyH19vU1i3xXtPwGrkqVgocXJS0yhB+sVnrnPAAJNZkytQM6iihmDFfsbjKUvrS5h5p0k8gdFIHu+fJPdik/4PtNsWrT1vkXIpkyyztacfSPoGlHKW0jonqM46nyAAskK3W+E0/HtbDEQqWVOezoSkhaucnz+da+SoMHCoNkoSFKA4STjJ+dciiMSITzjdygMx1PyXFAJO8trUSvY4cDJxkhXRQ789bJB1pdEMf7SsKn1tuLaWuA+n3ilRSVBCyMcg8ZPzNR7sNIapusWY5elW67sI2MpcUhl5A5OOzdSc9/OPlXBzruTjGW6O0eqpqTRFoqWvSt5Jzbb7bZiQPhkRyCf1kKx91Rl2PWDWM220v+JZuCx/E2KrvT2FlaiB5ooNp1Zj3bDFz+dcEgfw1IY0zquSfpTZ4CT3hxyQr7MIH3mktPP0G9RD1IylBKSpRAAGST0A8ak6fs6tRSGZTySLM0oOJyMe2KBynH9mDzn6xAx7vV3btDwmlpdu8h26upUFJS+AllBHTDaeD81bj51aQMCrFVHTuzhbf1LCAcCis0VZKwUVjNK52pbDb1hE69W6Mo9EuykJP3mgBrXla0oSVKUEgDJJOMUut+orJc17Ldd4EpecbWJKFn7jVVatr2t50uVenl/iSPIcZiWxtRSl4trKFLeI+LKkqwnoBjOaAGz+uLOX1xraZF2koJCkW9kupSfBTnwJ9VVV7/arvqJ1UmHYm7JLV0mLuWHVccFbTSVIX3fErPyq6sRmobKI0dhEdlsYQ02gJSkeQHFbKl0p8jRz+DpDVraR7VqeCv8A7fu/cU0Wa235zUMmLGvbBgt/115mD2YLgxwkqWrkDAKhjuHJB23K+THLfaJUlnb2yEYa3dN6iEoz+sRUZiI3aNLMssFWXcJUsn3lZBOSe8nv8yaz9dZCmLwuzb+X9lmpSm1li95uIyrsoLQS0nqtWSpw96iTyTSyVJiSHXrUZKfaXWVbm0cqQkjG4+Hripw6VGdhMmSmU202mUgEBwDBUD1ST3jp9g8K8V7VWWOc+Xxj1Nro6Y9MSHrVy5am02iyswnYb7K2nBLRJSGlFHcAPe8+gwQOtbdMoi2K/wBzu4fuhdlsAKtrqFOBx4Y+kS6DsOdv1sEZOcDivC79bY7xYnS2oUgf7qSoN58wTwoeYJqJcdaaet7SluXRh0j6kdQcUfLj+dbdfiuvbx7PP0f3KMtJp15sG+dPNitiH5Ud6U4p0l0Rk7vfcWVHAJzjcogDrW+Zb4N8hsmXH3DAcaU43hbZ6g4I4PiD8iKj2GQ/eGGrrLY7FtwbojBOShB+ur84/cD5mnNZF03XPP5md3kuwipR/T2I1lg2R2SLdcrPbkTCkqZeZjJbTJSOpwkcLHen1HgHStL2wjDKp8b/AKW4vtY9Erx91JbhbXLpFcajOlmWyO2ivDq06n4VD/PIJHfT/S93/HthiXAt9m4tJS83/wAt1JKVp9CD6Yr1/hWteqq9/wCJcmPqqVVPC4Mot9zjf1G/zOBwia2iQj14So/3hWmRftR2lYcn2hm5QQPpHraoh5HiexVnI8kqJp1RWn0oqnrT+obVqKIZNomIfQk7Vp5SttXgpJ5SfnTSua6xs6rZPjatsIUxcmH20SW2uEzWlrSgpWO9XvcH+YGOlVFrAgooopAU2yx0att6Lrc5DrzUgb24JVtaYHTYpA+NQ6K355zgCm7MRiEnso8dqOkfVbbCB91aJmlW/bXJ1muEq1SHVb3Ux9qmXVd6lNqBGT3kYJ7zSy8TtQ6fipem3e1yg44GmGRbXA88s9Ep2unJ9MdTwKaYxpPtdvuTey4QY0lPT6VoK+wmqpo5l+xaVudwhTCI0WdMKY0xfubEOqACVnlJOOp3DPdzmntrTqWfFDt4MW3rcH9DDSXHEfNaiU58tp+ZrEHS9phoQnsXpIbcLqBMkLfCFlW4qCVkgHdzkAc81LkByiQqS026oKTuQFbVDBGe6s0UVIYp1Wwp/T8wISpSmwh4JTyVdmtLmB89mKkOLauOm23GVpPZAKyDwcD/AANTqqE6BI0+V+ytOOWdXO1oEqi9+No+Jvwxkp6YxyMvxKqcoOUI9WzTX+9Cxp5JSSbxvk2UVqjyWZbCX4zyHmVjKXG1Ag+orbXhGmnhm+mmsohyoVienwpeo4jD0aOshK3vgZKuApXcRkAc8DIPdmmN6tul7fDlNxYFvfuN0BS2A0hZIIxuwPhQkfIceJ5iSu1LC+wQha8fA4cJV5E/+qhWeN7P2m20RLalXcxtys+J2pAxW5ovFJafSuCWWuN/45M+/SKy1SyMGWkMsoaaGG0JCUjyHAr3WKl22O3JeIcPCRnHjWIk5y+ZelJQjlmy2IKe1fVwhCD9tRdBMlmLdQBhpVyeU2B5hO79rdUu8TQ32dtgIS5KdyENDpgdSfBI4yfTqQKY2qCi2wGojZzsyVKxjetRKlK9VEn1r1XgVEoOU+3H1MfV2Ke/cl0UUV6QpFQtj1yVqoW/VElliEy6XoJ7rgsqUpIKjwOzG33OuQDyBXRKRToUS4xVxZ8ZmTHc+Np5AUk+HBpA2qXouRHWiXImWB55DLrMlZcchFR2pWhZ5LeSAUnJGcg8EVBoRfaKwORRURGaq13abXra3LkDKkQHzFz3K3oCyPPbt9M1aaV360Iu0dsB0x5UdwOxpKU5LSwMdO8EEpI7wT0600BPjrC2046gYPlUOUD26sjGennUCFPebkCNObEebjhAOUPAfWQe8eXUd4xgluHGn07V4B8/5U+BkKitzsdSMlPvJ++tNSyAUdDnvoopjE0/TNsmSFyktLiy18qkRFlpaz+djhX6wNLl6cvDH9VvDElPcmbGwr+82QP2atVZSkqOBjPmcVWu0lF34kEycLZw+FlN9i1I2fpbbAdA6GPOOT6LQn99eVIvietheV+jJaI/iq7lh1PJQceVa/LFUn4Lon5f3Z3WtuXcphZ1CsYZsaUq7i/NQkfs7j91b2bDfJOPbZ8WCgjlMJBdX6LWAP2DVsorpX4Ro63lQ++5GWrul5iDbLVEtiFiK2rtHOXXnFFa3D5qPPeeOg7hU6ispG5YT41opKKwiu2zFFbnW2WUlTz4SAOSegpVIv1hY+K928Edyn0j+dGRE+qx+EZaVaXdgAnt7k81DYA6la1jp8gCfStzutLBnZDnpuEg/BHt6TIcUfkjOPmcCvGn7HdrxqBvUWpmfY24oUm22sLCiznguuEcFZHcOnzpNgy8NjagDwGKK9UVAQUUUUAaJsNiaz2MppLjec4V3EdCD3EeI5pQ5AuME5iuCbHHVt5W11PyX0V8lYPiqn1FCeAEDF6abUlqQpyI4TgNS09mSfAE8K/VJpj2zbgBdaznoRUxbaFpKFpCknqkjIqGm0QEZ7KMlnPUMktj7E4qWQMj2U/lCoN3uVstUbt5khLCM4SpZ+I9yQOqj5AZph+LY2MYd/8AMv8AxrDNrgsv9uiK12+Mdqobl48Nx5xRkCqsXa+XY/7EsC2mM8Sbssxkq80tgKWR8wnrUwwtWIRv7exOqxw12LzYz4b96vt21acCs0sseSpf6R3S1e7e9PzktDrIg/620P7uFgfqVMh6r03dHSyxdIpkjqytYQ6P1Tg/dVgxUG5WW13VGy526JLT/bspXj7RSEY7FC07mnkqHcSa8FlfdtPyUKSq/B1psKUuGxLgKPfCmvMgfJIVgfZS+46MENA9k1JqNseBndp/Gk1LqAtKm1p6oIHjXnr0/dXDNYXvUNgf7KHqS5rTn/eqQf3JFQtH3O+6smiHc9R3dtpQJPsz4bP3Cn1Dydc0/Bhajut9/wBIIjMt+33AsMMPjtG2mtiVIUEnjcrJJOM846Cn69IaacIUvT9qUoHIJho4+6s6V05bdNW4xLW0oBxXaOuuLK3HV/lKUepp1UBGmNGYithuMy2y2PqtpCR9grdRRQAUUUUAf//Z"/>
          <p:cNvSpPr>
            <a:spLocks noChangeAspect="1" noChangeArrowheads="1"/>
          </p:cNvSpPr>
          <p:nvPr/>
        </p:nvSpPr>
        <p:spPr bwMode="auto">
          <a:xfrm>
            <a:off x="155575" y="-563563"/>
            <a:ext cx="1562100" cy="1181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618" y="2245461"/>
            <a:ext cx="1766887" cy="1335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8512" y="3733800"/>
            <a:ext cx="1704974" cy="1691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9061" y="5425557"/>
            <a:ext cx="1355353" cy="1384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0663" y="5867398"/>
            <a:ext cx="104183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456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28600"/>
            <a:ext cx="8229600" cy="1143000"/>
          </a:xfrm>
        </p:spPr>
        <p:txBody>
          <a:bodyPr>
            <a:normAutofit/>
          </a:bodyPr>
          <a:lstStyle/>
          <a:p>
            <a:r>
              <a:rPr lang="en-US" sz="3200" dirty="0" smtClean="0">
                <a:latin typeface="Ravie" panose="04040805050809020602" pitchFamily="82" charset="0"/>
              </a:rPr>
              <a:t>Gluten Intolerance </a:t>
            </a:r>
            <a:endParaRPr lang="en-US" sz="3200" dirty="0">
              <a:latin typeface="Ravie" panose="04040805050809020602" pitchFamily="82" charset="0"/>
            </a:endParaRPr>
          </a:p>
        </p:txBody>
      </p:sp>
      <p:sp>
        <p:nvSpPr>
          <p:cNvPr id="3" name="Content Placeholder 2"/>
          <p:cNvSpPr>
            <a:spLocks noGrp="1"/>
          </p:cNvSpPr>
          <p:nvPr>
            <p:ph idx="1"/>
          </p:nvPr>
        </p:nvSpPr>
        <p:spPr>
          <a:xfrm>
            <a:off x="76200" y="2133600"/>
            <a:ext cx="9144000" cy="5257800"/>
          </a:xfrm>
        </p:spPr>
        <p:txBody>
          <a:bodyPr>
            <a:normAutofit fontScale="55000" lnSpcReduction="20000"/>
          </a:bodyPr>
          <a:lstStyle/>
          <a:p>
            <a:r>
              <a:rPr lang="en-US" sz="5500" b="1" u="sng" dirty="0" smtClean="0">
                <a:latin typeface="Kristen ITC" panose="03050502040202030202" pitchFamily="66" charset="0"/>
              </a:rPr>
              <a:t>_______________________</a:t>
            </a:r>
            <a:r>
              <a:rPr lang="en-US" sz="5500" b="1" dirty="0" smtClean="0">
                <a:latin typeface="Kristen ITC" panose="03050502040202030202" pitchFamily="66" charset="0"/>
              </a:rPr>
              <a:t>   </a:t>
            </a:r>
            <a:r>
              <a:rPr lang="en-US" sz="5500" b="1" u="sng" dirty="0" smtClean="0">
                <a:latin typeface="Kristen ITC" panose="03050502040202030202" pitchFamily="66" charset="0"/>
              </a:rPr>
              <a:t>Intolerant</a:t>
            </a:r>
            <a:r>
              <a:rPr lang="en-US" sz="5500" dirty="0" smtClean="0">
                <a:latin typeface="Kristen ITC" panose="03050502040202030202" pitchFamily="66" charset="0"/>
              </a:rPr>
              <a:t> (Celiac): Intolerance to products containing gluten </a:t>
            </a:r>
          </a:p>
          <a:p>
            <a:pPr lvl="1"/>
            <a:r>
              <a:rPr lang="en-US" sz="5500" dirty="0" smtClean="0">
                <a:latin typeface="Kristen ITC" panose="03050502040202030202" pitchFamily="66" charset="0"/>
              </a:rPr>
              <a:t>an autoimmune disorder of the small intestines that occurs in genetically predisposed people of all ages from middle infancy onward.</a:t>
            </a:r>
          </a:p>
          <a:p>
            <a:endParaRPr lang="en-US" dirty="0" smtClean="0"/>
          </a:p>
          <a:p>
            <a:r>
              <a:rPr lang="en-US" sz="4400" dirty="0" smtClean="0">
                <a:latin typeface="Kristen ITC" panose="03050502040202030202" pitchFamily="66" charset="0"/>
              </a:rPr>
              <a:t>Gluten is a protein composite found in ________________</a:t>
            </a:r>
          </a:p>
          <a:p>
            <a:r>
              <a:rPr lang="en-US" sz="4400" dirty="0" smtClean="0">
                <a:latin typeface="Kristen ITC" panose="03050502040202030202" pitchFamily="66" charset="0"/>
              </a:rPr>
              <a:t>Gluten-free food is normally seen as a diet for celiac disease, but having a gluten allergy also has similar diet needs</a:t>
            </a:r>
          </a:p>
          <a:p>
            <a:r>
              <a:rPr lang="en-US" sz="4400" dirty="0" smtClean="0">
                <a:latin typeface="Kristen ITC" panose="03050502040202030202" pitchFamily="66" charset="0"/>
              </a:rPr>
              <a:t> Grains that can be eaten: corn, potatoes, rice, tapioca, quinoa, beans, soybean, nut flours</a:t>
            </a:r>
            <a:endParaRPr lang="en-US" sz="4400" dirty="0">
              <a:latin typeface="Kristen ITC" panose="03050502040202030202" pitchFamily="66"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680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66460" y="108465"/>
            <a:ext cx="8755063" cy="136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14577" y="1312575"/>
            <a:ext cx="8229600" cy="744825"/>
          </a:xfrm>
        </p:spPr>
        <p:txBody>
          <a:bodyPr>
            <a:normAutofit/>
          </a:bodyPr>
          <a:lstStyle/>
          <a:p>
            <a:r>
              <a:rPr lang="en-US" sz="4000" b="1" dirty="0" smtClean="0">
                <a:effectLst>
                  <a:outerShdw blurRad="38100" dist="38100" dir="2700000" algn="tl">
                    <a:srgbClr val="000000">
                      <a:alpha val="43137"/>
                    </a:srgbClr>
                  </a:outerShdw>
                </a:effectLst>
                <a:latin typeface="Ravie" panose="04040805050809020602" pitchFamily="82" charset="0"/>
              </a:rPr>
              <a:t>Other Special Diets</a:t>
            </a:r>
            <a:endParaRPr lang="en-US" sz="4000" b="1" dirty="0">
              <a:effectLst>
                <a:outerShdw blurRad="38100" dist="38100" dir="2700000" algn="tl">
                  <a:srgbClr val="000000">
                    <a:alpha val="43137"/>
                  </a:srgbClr>
                </a:outerShdw>
              </a:effectLst>
              <a:latin typeface="Ravie" panose="04040805050809020602" pitchFamily="82" charset="0"/>
            </a:endParaRPr>
          </a:p>
        </p:txBody>
      </p:sp>
      <p:sp>
        <p:nvSpPr>
          <p:cNvPr id="3" name="Content Placeholder 2"/>
          <p:cNvSpPr>
            <a:spLocks noGrp="1"/>
          </p:cNvSpPr>
          <p:nvPr>
            <p:ph idx="1"/>
          </p:nvPr>
        </p:nvSpPr>
        <p:spPr>
          <a:xfrm>
            <a:off x="276678" y="2057400"/>
            <a:ext cx="8686800" cy="3657600"/>
          </a:xfrm>
        </p:spPr>
        <p:txBody>
          <a:bodyPr>
            <a:normAutofit fontScale="77500" lnSpcReduction="20000"/>
          </a:bodyPr>
          <a:lstStyle/>
          <a:p>
            <a:r>
              <a:rPr lang="en-US" sz="3100" b="1" dirty="0" smtClean="0">
                <a:latin typeface="Kristen ITC" panose="03050502040202030202" pitchFamily="66" charset="0"/>
              </a:rPr>
              <a:t>Low Fat, Calorie, Cholesterol, Sodium, Sugar Diets</a:t>
            </a:r>
          </a:p>
          <a:p>
            <a:endParaRPr lang="en-US" sz="3100" b="1" dirty="0" smtClean="0">
              <a:latin typeface="Kristen ITC" panose="03050502040202030202" pitchFamily="66" charset="0"/>
            </a:endParaRPr>
          </a:p>
          <a:p>
            <a:r>
              <a:rPr lang="en-US" sz="3100" b="1" dirty="0" smtClean="0">
                <a:latin typeface="Kristen ITC" panose="03050502040202030202" pitchFamily="66" charset="0"/>
              </a:rPr>
              <a:t>___________________  _________________ Diets </a:t>
            </a:r>
          </a:p>
          <a:p>
            <a:endParaRPr lang="en-US" sz="3100" b="1" dirty="0" smtClean="0">
              <a:latin typeface="Kristen ITC" panose="03050502040202030202" pitchFamily="66" charset="0"/>
            </a:endParaRPr>
          </a:p>
          <a:p>
            <a:r>
              <a:rPr lang="en-US" sz="3100" b="1" dirty="0" smtClean="0">
                <a:latin typeface="Kristen ITC" panose="03050502040202030202" pitchFamily="66" charset="0"/>
              </a:rPr>
              <a:t>_____________________Diets (Fad Diets):</a:t>
            </a:r>
            <a:r>
              <a:rPr lang="en-US" sz="3100" dirty="0" smtClean="0">
                <a:latin typeface="Kristen ITC" panose="03050502040202030202" pitchFamily="66" charset="0"/>
              </a:rPr>
              <a:t>involve making extreme, rapid changes to food consumption</a:t>
            </a:r>
          </a:p>
          <a:p>
            <a:endParaRPr lang="en-US" sz="3100" dirty="0" smtClean="0">
              <a:latin typeface="Kristen ITC" panose="03050502040202030202" pitchFamily="66" charset="0"/>
            </a:endParaRPr>
          </a:p>
          <a:p>
            <a:r>
              <a:rPr lang="en-US" sz="3100" b="1" dirty="0" smtClean="0">
                <a:latin typeface="Kristen ITC" panose="03050502040202030202" pitchFamily="66" charset="0"/>
              </a:rPr>
              <a:t>_______________________  Diet</a:t>
            </a:r>
            <a:r>
              <a:rPr lang="en-US" sz="3100" dirty="0" smtClean="0">
                <a:latin typeface="Kristen ITC" panose="03050502040202030202" pitchFamily="66" charset="0"/>
              </a:rPr>
              <a:t>: involve either not consuming or attempting to flush out substances that are considered unhelpful or harmful</a:t>
            </a:r>
          </a:p>
          <a:p>
            <a:endParaRPr lang="en-US" dirty="0"/>
          </a:p>
        </p:txBody>
      </p:sp>
      <p:sp>
        <p:nvSpPr>
          <p:cNvPr id="4" name="AutoShape 2" descr="data:image/jpeg;base64,/9j/4AAQSkZJRgABAQAAAQABAAD/2wCEAAkGBxMSEhUTEhQWFhUXGR0bGBgYGB4cHBsfIBoYIBofGhkYHCghHCAmHxwdITEhJyorLi4wHh80ODMsNygtLiwBCgoKDg0OGxAQGywmICQvLzItLCwsLCwsNC8sLCwsLCwsLDQsLCwsLSwsLCwsLCwsLCwsLCwsLCwsLCwsLywsLP/AABEIAIYBdwMBEQACEQEDEQH/xAAcAAACAwEBAQEAAAAAAAAAAAAABgMEBQIHAQj/xABCEAACAAQEAwUFBgQEBwADAAABAgADBBEFEiExBkFREyJhcYEUMpGhsQcjQlLB0WJygpIzQ7LwFRYkosLS4URT8f/EABsBAQADAQEBAQAAAAAAAAAAAAADBAUCAQYH/8QAOhEAAQMCAwQIBAYCAgMBAAAAAQACAwQREiExE0FR8AUUIjJhcYGRobHB0RUjQlLh8TM0U2IGJLIW/9oADAMBAAIRAxEAPwD293ABJNgNSTyj0Ak2C8JDRcpVrOJZs5zKokzHm5HzAOgHifhGi2ljiGKc+g554rDf0jPUuMdG3Le46enJ8l8Th6smazaoqeikn6WEeGsibkyMeq9HRdQ/OWd1/DLn2XyZgNXLN5VUS3RiRf43BjwVkTsnxj0Q9F1DM4p3X8c+fZd0fEs2S4lVqZTycD5kDQjxHwj11LHK3FAfQ6883XjOkZ6Z4jrG5HRw09efRNSMCAQbg7Ec4zyCDYrcBBFwvseL1EERBElY3xqxmmnoJfbTdi+6jra29uug844LtwWdLWuc7ZwC547lWl8L4lP71TWsl/woTp6LlEMJOpXgpJ35ySH05C7fgqrTvSa+Zm/iLW/1H6QweK9NDIM2yn1UUviatoWCYhL7SWdBNQC/ysD5WB84XI1XHWJ6c2nFxxCeaKrScizJbBkYXBH+/lHYN1pMe17cTTkp4LpEERBFgY3xIspuzlDtJu1hsD0NtSfARVlqcJwMFyq8k9jhaLlUUw2vn96ZN7IH8INj8F/U3jgQzPze+3gFxspX951vJdnhmoGqVT38S3/sY96odzyverHc4qI4nWUhHtC9rL/MP/aw/wC4RyXTw5u7Q+K5xSxd7MJmw+uScgeWbg/EHoRyMW45GyNxNVljw8XCsx2u0QREEStxjxtJobSwDNqG92Uu4vsXPIeGpPTnHDn2Vymo3TdomzRqSluThmN1/fnTxSSzsiaNbyHe+LR5Zx1KsmakhyjZiPE6c+isH7OKkC4xOpzeLNb/AFw2fiufxEf8TfZVpszGsN77MtbIG4/EB52zDz7w8IdoeK6DqOoyIwHju59vNOfCvFEivl55JIZdHlt7ynxHMdCI6a4FUqmlfA6zvQ7ltx0q6IIiCLH4l4jk0SZppJY+5LW2ZvjsBzP/APIjklDBmr1D0fLVvws0GpOgSnKmYtiHeVhSSTtyJHnbMfPuiIbSyZ6Babn9GUfZDdq7j+n7fA+asf8AIVQdTiE+/gzW/wBce9X/AOxUf423dBHby/hRTKHF6Lvy5wqpY3RtTb173waPMErM2m67FV0bU9mWPZn9zdPX+it/hbi2VWXS3Zzl96Wx18Sp5j5jmIljmD8tCqVf0Y+ls8HEw6OH1TFEqzEQREEUNXVLKUu5sB/uw6mOJJGxtxOOS6YwvNglxsWqakkUy5V/MbfMnQeQuYzxLUVH+IYW8TzzxVssii7+Z4LteH6htXqTfwLH53H0jrqLj3pHLnrIGjAvjYbWytZc3OOhOvwa4+cDSzszjkv4Hkpt4nd9nsrWFcQB27OcvZzNugJ6a6gx3DWHFs5Rhd8CuZKcYccZuFuxeVZKXFFU8+ctHKNr2Ln56+AGvwjSpmthiM7tdAsHpB76qoFHGbDVx55uQmCgopdNKyroqi7E7nqTFB73PdidqtmGFkLAxgsAvOq7jpJ02b2Msuo1UuxUEZQNE6XHO2+sWo6Bz2lxNrbtVn1HSrYntaG3ubXJsP6UuG8QZKmXmWWEVhmKy2T3ksfe17pfU7G0IqIPgMovcL2bpHZVbYTax377nRO2OLLnAyMnaOemmTozN+Hy3PSIoWuYRJew4/Yb/kpqt7JQYMOInduHiTu8N/ALK4XqnkTmo5p21Q/Ow8CNfjFqqa2aPbsHgVn9HPkpZjRym+9p+nz9imyM1byIIkz7QsXmDs6Onv2s/e24W9vS5vr0Bjhx3BZ9dK7KGPV3yVvDUocJlIk6fJlO+7THVS552zHYR0BZWoIGwswtWrUcRUcsgPVU6kgMA05BcHY6tseseqZUMc4hmJMWVSSfaJjJ2hswChCbA32N+Ucl24KrPUPa7BG251VuTVS6iUsqpVEmTF70hmBPpsT5jaPQeKkbI17Q19gTuSnhJbC672ZiTTTzeWT+Enb1vZT6GOe6VQjBpZ8H6HaeBXocdrVRBFjcU4qZEru+++i+HU+n1IitUyljbN1OignkLG5alV8AwgU8ozXF5pUsSfw6XsPHqY9hiELL796RRCNt96RDi9SjmZKnTM/vFWYsjdRlYkD0tbSKMVU8EYjkskyyg4muN/cL0jhvGVq5Czl0J0ZfysNx+vkRGqDcLWp5xNGHjkrSdAwIIBB0IPOPVOk6plnD6lXS/YTDYjp1+G48LiKEg2Dw9vdOqpvGxfiGh1TkDfURfVxfYIsXjDHloaWZPNiw0RT+Jj7o8uZ8AY5cbC6sUsBnlDB6+SWfs24XIHt9Xd6md3gW/CDzt1PyFgI8Y22Z1ViuqQ87KPJjeefdegR2s9fMw6wRfGcAEkgAakk6AeMF7a68j4lQ01R/xXDpZElSBNOyTbnUou5Q/n2vYi8Qn9zVs09nM6tOczpxHn9vQr1XDa5J8pJ0s3SYoZT4EfWJQbrIkYWOLXahWY9XCrYlWrIlPNf3UUsfTl5naPHODRcqWCF00jY26k2SJwdhLV05sQqxmBa0pDsACbearsOpuYrQsxnaO9FudKVLadgooMgO8eJ519tAmrixajsQ1MXDIwZggBZlsQQoYEEgkNa2uW0SziTAdnqvnSkrGeO53ZJIlAtVM5QBRlZz3MvcIuujHNtqnIHSOOZ7owXNs7hzuVukhbIS6Q2aNft6p+4eE8U0oVRBnhB2hFve5+7pfy0iwL2zVd+HEcOm5LXHnDxt7bTdyfK7xy/iA3NuZHzF4hmjv2m6ha3RVcI3dXmzjfkQd19/390w8MYwKumScNCRZx0Ye8PjqPAiO4342gqnX0hpZ3RH08ty1YkVNEESlNvXVJW57GX05/8A1vpGUB1uYk9xvxPPwV4nYR2HeK26zE6elCoxy6d1VUk262UGw8TGi+WOIdogKo1jnnsi6+JxDSlc/bywPFgDfoVOoPha8NtGW4sQtxvkmB17WN1Lh+LyJ5IlTFZhqV2YDrlOtvGPWSsf3CD5G68cxze8LKDHsIWelxpMUd09fA+H0iOop2zMwn0K7ilMbrhRcMYkZqFH99NDfcjlfx5GIaKZzmlj+81SVEYBDm6FZfBq9pPqJ53JsPUk/oI3q/shkfAL5noYbR0s51LrfX6porP8N/5T9DGct1eAUU7s2zKBnZcoJANtVOgI30t6mPpC0EhfFB5DXcPHdnqrc2pf8TEn8oNl9QNPSOi0NCia98jgAbD29vuvc6OmWWgVRYc/E8yTzPjHzb3uebuX20UTIm4WDnx4lLPF69nPpp40Oax9CD9CYvUPaD4+IWP0wMDoZxqHW98/om2M9biIIkDBl7fGqiY2okgqvhYBf/aOB3isyD8yre7hksnHEVsarDMkCoyYeuSUSBcFxmyltAbMxv5x2tRKPB6ifWf9FRSpyeyDLJqplwiibuHKG5voBYaEwRevYjhJEwzMilXlolsmYIUzWAXMosQ1rnQWFxbbkjNU5YjjLuIG6+l/nf0S1Pw72qYJMjKxV1M2YgGSWAb+8qqjObe6q3GveOscWvkFSdHtXYWcczuHrkL+Q9VrfanS3pVmj3pTix89PraO36Kz0k28GLgR9k14bUdpJlzPzorfEAx0FcjdiYHcQrMF2lLF17XEZMs+6gBt8WP0EUndqpA4BVHdqcDgmqdLzKV6gj4xcIuLK0RcWXkuMUTyJhU7ofivUeY1jDMeBxY7ngsSVhYbcFu/ZrUiWatGICKVmXJ0GYG/0EadO/8ALuVP0e7CXjdkfdaH/OmeplSpUsGW75CxJv5hbbDz+Eex1Ie7CApuu3kDWjImy2OLacPSvfdbMPQ/teO6huKJw8FambeMqXhqdnpZRP5bf2kj9I8pnYomleQOvGCtOJ1MvNvtW++qcPpD7syYWYeqr9C0RvzIC1KA4IZZRqBb3T5iEwogCjS1rDfQaARBVyuY0Yd6owsDjml6twmVMJLAk20+8cG/nm2jMMjjqVcGWi884vqlpZ5lrNJ0DAj31vfulltfTXXkREjA5wU0bceQCXZ2KvN97MR0Ub/zEe95fWJMxopDKyPJmvH7fdercG1s2voKiVUq2gKKzCxYFbjkL2PPyi9TuLm2csuXsPDm+a6+xqrL4fkb/Kmug8rK/wBXMSRnJWulWgT4hvAP0+ie4kWakv7VqgrRqg/zJqr8Lt9QIrVR7FuK3f8Ax9g6yXn9LSfp9Uz4LSCTIlS1FgqKPlr84sAWFliySGR5e7Ukn3Xk3GXELzWygnvd7NncZRnYKqBWCjugEsQSSx2AAFOeYg4Qvquh+ionR7aUX8Da2g190tTq+ezo5nzc6KyI2a7KrXzAO12G51vccrRCJ3rRf0NSuOQsCbkA5Zf3uVWRVzqVxUSJrrMU3N2JDdQwv3geYMesmcDquavoqndEQ1oHov0XQVAnyJcy2k2WrW8GUG3zjSXwZCTPs1JlTq6m5S5l19S6n5KsVoMnuat/pf8ANp6efeW2Ppb63T7FlYCqYtOySZjDcKbedtIhqXlkTnDgpIW4ngeKW6OkmHD5pkg9o5J7psxCsAQD1IDW84q00bhSWZqQfc6KaZwM93aAhINXV9k1wuQmwZGVkNxfXUaHWxFox3slI/MBFt+a0WFn6LKFp8/s+3GUra5QDWx53O/lEYiYTh3rsvIFyt/ghXNcsycexshCq2me4PdHLqbHXQadNDo2NrZO9nwVSseSy1l6peNxZiWJY7LEGA2db28xc/NSfWM53YrAf3Dn5K23tU5HA8/NQcEnJNqJJ3DX+BIP1EfRdIdrA/iOfmvl+hOxtYTq138fRMWJ1aohB1ZgQqgXY6ch+uwikyMv8t53LXmnbHrqdANTzx0G9eDPMykBfEFue3LpH0RNrWXxYjLsWL29finHC+E0Ehpk8EuVLBbkBdLi9jqet/KMWprnOdhYbD5r6Si6MYxodILu+S9UimtZKfGbZ5tNJG5a/wASAP1jQoOzjfwHPyWJ0yceyh3lw+GX1TZGettEESBgB7HGaqWdO1BZfG9n/U/COB3isyn7FVI3jnz7rI+0GdIermdpTkvK7OV2iGpVmWYLkM9OuU2JNkJLHWwjtaaWsPpqV1WbKp5snvSZAEqfUtpMlypvvylIexmHuAljYG1oInbF6+ZMnexsWSRKly8wBYNNui+81s4XWx033IvpG43Nll1ErnymM5NHx/jm61KTFBIRSnZhEZQ0tWXVWdUuERmylSwNyxLagjYj29lI2URtBFrC2XmbaC/nrnvXz7VKkLRhOcx1AHlqf0j1+i96ScBARxt87powqn7ORKl/kRV+CgR6FbibgYG8AFaj1SJSxM9liUpzs4A+N1/aKR7NUDxCqO7NQDxCbYuq2lzjPCe1ldoou6DXxXn8N/jFOsixNxDUKrVRYm34LzumLLKcLcCYyp5hBf5Z7+Yio53YA8zz6rJZcNNt9h7f2mLgLCjMniotaVJBWX/E50JHUAXF+pi1SREdt2pVqiixPx7hp5pu4rnhKWZ/EMo9T+14sTuwxuPgtKY2YSuuF5OSllA8xf8AuJP6xzStwxNC5pxaMLVidTLzX7Uj2NZh1UfdRyrH1U/S8Rv7wK1KLtwSxjW1/ZPWKBiAV10NjuAeRPhFOua42I0VSnIzS3V4qUJlyx2s8C5VQQqWGrObEgE6hdWbleKAbxV5sdxidkOdFk1WGBZpmTSJs5lGZyoAHgi/hA06nqTEgdlYaL10lxhbkOH34ruXKv7q/AftHoBOijuAmPDJjU9NOeauVVBYE6H3ddPQRoUoc1pxBU57PcA3VYv2L05WgZ2/zZzsPIBV+qmJoxkrfSpG2DRuACfokWYkn7WJBNIjj/LmqT6gr9SIrVQ7IPArd/8AH3DrDmfuaR9U2YVUibJlzBsyKfiBFgG+axHsLHFp1GXsvAMSklJ01G3SY6/BzGXKLPK/ROjXh9JGR+0D2yPyVaI1dVXEntLPjpHTRcqCpeGRklfozAZBlUshG0KSUU+aoAfpGuvzQm5ulL7OPvamvqPwvMsp/qcn5FYrQ5vc5b3Sv5dJTwnW1z62/lPsWVgKljMrNImAb5Tb01iCqaXQuA4KWE2kB8VR4QnA04X8rMPic36xHQuxQNXVS20pWZ9ocxwksEHsDmE217X7uTMV1CnveF7XjjpAyiP8v18l3Shhf2vRebioVX7JGDSmuLX1W+hF/WMA3Pb3han/AF3KwPaGmrIAlsXvkJ0zWF7EHQH5XI25SQQNlIwGx53rh8hYO0Ml1NqZss5VlzZVRewABVr+FtTfpsfGJWtqmSWu6/qf4XP5Dm3ysvQKMtNrVz+8ksB7bZsne/7mtGk7t1bRwGfPqqQ7MBPEqHiaS9NUCrlbNo2lxe1tRfYj5iPpqYtni2LtRmF8j0gJKOp61Ho7J2+3jbn4rfwuXLeWZiNnZxq7e95fwgflGkUZnuvgItbdz81sU0cYG0acRd+rj9h4BeT4LhLLXy5U9CpUsxUjeykjwIvzGhi/VVAMALDrksmjpC2qLZBpmPHNehVs1cjLcXKmwvqdDsNzGKF9CmKtq0lIXmGyj/dh1MTNaXGw1XD3tY0ucbAJY4clNU1DVkwWUaSx8tPIfMxo1FoIRCNTmVhUWKsqjVOHZbk378/RN0Zq30QRI/2hYc6PKr5A78mwe35b6HyFyD4Hwjh2Waza5jmObUM1br5LawWZS1svt1RSWZGcHcOgGW/iOUdA3V6KVsrQ5q+pwdQgWFOgHd0Fx7oUKd9wFUA9AI9Ui0KjCZEzJnlq3Z2yEjvLbazbj4x4QCuHxMeQXDRLkzA6ouGqqmX7NLftcirl903UMbDQaddo5wk6qn1eUu/Md2Qb2WXTucVxBZgB9lpjpfZjuPiQD5Dxh3iob9bnFu434leiR2tVEEWFxdhhnSg6Dvy9RbcjmB46A+kVaqMuaHN1Cr1EZc3ENQpeG8ZFRLAJ+8Ud4dfEeB+USwzCVtx6ruKUSNurmK1BVCEUs7aKLX9T4DePZXENy1K9kcQMtUtyODhMMvtTklS1yrLU95tyTMcaXJOoXyvELKe9i7du+6qCjxWxaDd9z9k2SZSooVQFVRYACwAHQcotK8AGiwSjic811QsiXrKQ3Zhsep/QeZijM7bPETdN6qSu2r9m3TenBFAAA0A0EXgLZK4Ml1BEv8dcP+3UbyRbtB35ZP5xewvyuCVv4xy5twrVHUbCUP3b/JKvBPElRVotCzdhOlArNmN/iEDS0tToH6s17W2N7jlri7JWqmmjgO01B7o3ep+QGvgn/D8NlSEyS1AG5vqWJ3ZmOrMeZOsdYG2tZZ75XvdiJUhopd79ml+uUX+keCJg3D2XON3FSqgGwA8o6Asubrzn7RsaaqdcLo+9NmEdqRso3sT4bnw844ef0hadBCG/+xJ3W6eJ5+Ke8Gw1KaRLkS/dlqFHj1J8Sbn1jsCwsqEshkeXnUq7HqjVPGMPWokzJL7OpHkeR9DY+kcvaHNIKnpp3QStlbqCkvgLGDTu2HVXddGIlk7EdAeh3HnEED7flu1C1+l6UPtWQ5sdr4Hx89/j5hUPtF4QnNPNTToZizAO0RR3lYC2YDmCABYagi/PTyohLjiapOhelY6dphmNhqDmbeCU53CtcsvtTSzcvQWL+fZg5rel/CIOrSWutj8eo8eG5txtl9/gr/A/BU+pqUnVMp5VPKIYK4ytMYG4GU65bi5J8he5tNDAQbuWT0t0syVuziOvy/lPnH3EXZJ7NJ71RO7oVdwDp8TewiWaTCLDUqh0XQ9Yk2j8o25uPlu+/h6LW4QwX2OlSUff96Yf4jvr0Gw8BHUTMDbKHpKr61UOkGmg8hp91tRIqCIIlKW5oakhv8GZz6Dkf6b2PhGVE7qsxjd3Xac87ldeNvGHjUaprVgwuLEEehEaqpLG4i4ak1UorlVJm6TAoupHjvY7EeMQzQiVhaVJFIY3Ygsbhngt5M4T6mYsxkv2YW9gSLZiSBc2J0t4xWpaEQuxE3U89VtG4QLJjxrE1kJmNi59weP7dYtTTNiZicq8cZkdhCp8K0DKrTX9+Zrrvbf5nX4RVoo3Zyv1d8lPUvGUbdAtmfJV1KsAVIsQecaLXFpuNVSexr2lrhcFKc7BKmkcvSNmQ7od/Ufi8xrGjt4agWmydxCwup1dC4upTiZ+0/Tn0Khn8SoSvtVIC63sSBpffLnFxfzjn8Oc7NjgQu/x1jMpo3NPPkpZfFl+7TUxv5fUIIfhzm5vcAE/HWPyhjc48+a6k4HUVTB6xsqDaWP2Hu+e8e7eGnFoc3cSuep1Va69UcLP2j68+gTZJlKihVACgWAGwjOc4uNyt1jGsaGtFgF3Hi6RBF8ZQRY6g7iCJExLhCfTTTUYa+W/vSSdPJb6EeB26xxhI0WY+kkhdjpz5t3LhftBmye7WUro3UaA+Qb94Y+KfiODKVhBXR+0tH7smnmu52Gn/jcwxjcn4nGcmtJKhOGYhiRHtP8A09PvkGjH+ne/i3whm5cllRU5P7LeG8p4wvDpdPLWVKXKq/EnmSeZPWOgLLSjjbG3C0ZK3Hq7RBEQRLeMcNkv21M2SZvbYE+B5E/AxTkpyHY4jY/BVnwEHFGbFVV4kqJGlTIJt+IafPVT6R51tzP8jSPJc9Yc3vtXZ42Q6LKYnkLj9Lw69HuBTrjNwKida2t7rDsZR33F/MHVvkI8Lp5sgMI+K8JllyAsEx4ThkunTIg82O7HxizFE2JtmqxHG2MWCuxKpEQREESZxlwKtU4qaZ+wql1DjQPbbNbUH+IeoMcObfMK/TVuzbs5BiZw+yxJfGeI0PcxCjaYq/5svmOpYXX42jzGRqFMaKGbOCQeRUp+2KltpJnE9O7+8ebZq8/CJ+I9z9lFOxvFsS7lLTmllNvNmXBt4E6/2g+ce4nHQL0U9NBnK/EeA5+yauDeD5NAhIJmTn/xJrbnwXot9bb9SY6a2yq1VW6c20aNAmSOlURBEQRL/FfCsqtUEnJNX3Jg38mHMfTlEUsQf5rRoOkn0hItdh1aUtysXxOg7lRJNRKG0xLsbfzDX+4CItpIzJwv4haDqKhq+1TSYD+130/sqUfapT21lTAel1/eHW41z/8Am6vcW+5+y4mcU4hWDLRUrS1P+Y/LxDGy/C5htnu7jfUr0dF0tNnVyg/9W6/f4DzWxwrwetMxnzn7aobdzst98t9b/wAR+Udxw4TidmVVruk9swQwtwxjdx8+fO6aonWSiCIgirYhQpOQo405HmD1ERTQtlbhcu45HRuuEurTVdIfuvvJfS1/luD5aRQHWabK2Jvx591aOxmz7p+ClHFwGjymB6X/AHAjr8TiGTgQVz1J+4grluIp03SRJPme99LAeph18vyhYT8l71XD/kcApsOwBi/a1LZ2/LuPXl6DSOo6R73bSc3O4bl46drW4Yh670xRoKoq9fViUmcqzaqAq2uSzBVAzEDcjcwRVVxyVoHzIxJXK62IYC+UkXW5BBGuoIteCLpcZkG/3i90ZmvyAXMbna4XW3SCLmtxmXKmpKIOZxcaoABe2zsCfJQTBELjtOdpgta97G217Xta9tQu5GoFoIrtLULMUOhuDfkRqCQQQdQQQQQdQRBFLBEQREEVOvxASiq5WdmBIVLXsLZjdmAAFxueYgihpMYlzJjywDdB3r5eikjLmzfiHK3jBFDRcRU7oHzBAwJUMVuQApJsrHQZhe9iLiCK3KxWSxVVmAlth8RY9DdW0OvdPQwRXYIiCIgiIIq9bWCWBcMxY5VVRcsbE2FyBsCdSNAYIq643Iy3MxV0BKsbMLtlAZdwcwK26giCLr/i1ONe1lgFQwOYWKm1iDsR3ht1HWCI/wCMSLA9otjaxuNbgkW9FPwPSCK9BEQREERBFXetRWZWNsqB2J0AW7C5P9JgihTGJBAPaproLmxv3tLHW/dbTwMERVV6oyhUaYzgsAgF8oy3YliBbvDnc8gbQS6DjEgMVMxQytlKnQ3Oa1gdTfK1iN8p6QRdYXicuoQPKa4sDbYi4uLj/Y3giuQREEWdjWINJVMiZy75bd4/gdr2RST7ttucEVSdxGqt2YlOzgoNMoU3mS0azFt1MwXU2MEXEzi2QM1w910K2F73yke9a4eyHoWXzgikocdE2aqCWQGG7aMLBr6ajddwbEaiC9uozxOgmzZeXNkZFXIwLOWZUbusQFyuwGp6wXiJvE6gG0qZcHLdsoGfKWKEhibgA6gEab7QRXsKxhKguEVwE/EwADasLqQT+U6Gx1GmsEWjBFVxKq7KWWAubqoBNhdmCrc8hdhc9LwRUp+Ndkcs1DcZSzS7FVDsyy75iGuxUjQG3MiCKIcRjNYyZigK5bMZd1KiSQNHscwmrax30giibiqXbN2U06ElbKGXL22fMGYAW7FufSCK8uMqUnMqsDJDEhrAm2axsCWCnKbEgXG0EVKm4oU5hMQqyLd1U5irBJrMuttMsu6nmGU6XgillcRrpnlugLzVDEoF+7cpfMXGptcDffpeCLUraUTUyEkaqQV0IKsGUi/iBBFnPw3JLBjnLDUkm5YgkgliLjfkQLAC1lABF3PwGUyomoVZqzNzclQABe+xsAdwRcW1givTKRWYsdymQ+Vyf1gizKjhinckst7qARZTeyhQcxXMCABoDbQXEEWlQUiyUCLsL8lG5udEAA9AIIrEERBEQRUsRw1Z1iSVIBFwFN1a2ZSrqykGw3HIQRc0GFLJuEZ8hFshykDRRcHLmvZeZtvBFxPwOS8sS2ByrLMoa/h7nxN0WCKvScMyZbpMX3k55JYvqxG0sZbF29zLe+t4ItqCIgiIIiCKrX0Ymhe8yMrZldbXU2IOjAg3BIsQd4IqE/ArSyJLlZl1YTG71mBN2I2JbM9+Xe2gigo+E5SFSzuzKqLc5R7ol63y5rEywct7DXrBFaXAUVs8t5iPcnMMp0JYsLMpFiT0voNYItaCIgiIIiCLPrsKWazEs4zJ2bhbWZe9obqSPeOoIMEVWo4ZkzNZpd2s12LWJLdnqQgC3AlqoIAsM35jcivVdAHZXDvLZQVBS2qkqSpDKRbujW1xyIuYIqdFw5JlTDNXMWzZtbdJo1sAW/xX1Yk7a6QRWsLwxZAsrM3dVQWIuFW+RRlAFhc6nXU3JgivQREEUFZRy5q5ZiK4BvZhfXXX5mCKBsIkHNeUhzCx7o1sVI+aqfMCCKVsPlG95aG4YHujUMQWv5kAnxEERT0EpLZEVbbWHnz9T8YIo6vCpM1QjoMoYMANNc4fl1YAnrBFxKwSnViwlLcgDbQAKFAA5CwEEVmnopcssyIqlzdiBa+pOvqSfUwRTwRcTpSupVwGVhYgi4IO4IMEVRMIkDKRKS63ynKNL3v9T8TBF3PwyS5u0tCdd1HMKD8lUf0jpBEJhskCwloBYi2UbHNf/U39x6wRdy6GWuayKM+jabjXQ+Gp08T1gijqcKkTL55SNe17qDewIF+tgSPImCIOFySSTKS5JJ03J3JHOCK5BEQREERBEQREERBEQREERBEQREERBEQREERBEQREERBEQREERBEQREERBEQREERBEQREERBEQREERBEQREERBEQREERBEQREERBEQREERBEQREEVHEsWkyB941jyUasfQfWIpJmR94qOSVrO8VhNxgWP3VO7jrf9FU/WK/Wnu7jCVB1lx7rSvq8YFT97Tug63/RlH1h1p7e+whOsuHeaVuYbi0qePu2ueanRh6H6xYjmZJ3Sp2Stf3Sr0SqREERBEQRVMQxKVIXNNYL0G5PkBqYlihfKbMCr1FXFTtxSut8/ZL78YljaRTu/j/8AFBi51FjP8kgCyvxiSQ/kQucOOn0PzXJ4snJ/i0rqOveH1WHVIXd2UL09J1TM5Kc28P6WxhXEEio0VrN+VtD6cj6RXmpJIsyMuIVyl6Tp6k4Wmx4HIrVistBEERBEQRQ1dUkpS8xgqjmTHL3tYLuNgu2Mc84Wi5SzU8cS72kynmn+0emhPyiiekAcomlyvjo4tF5XhqjPGU1dXo3A63P6pHnXJhrEefROpwHSUc+q1MK4pp55Chijn8L6X8jsfKJoa2KQ20PAqGahljGLUcQtyLapogiIIiCKOfOVFLOwVRqSTYDzJj0Ak2C5c4NFybBKdf8AaBJDZZEt57eAyj0JBPyi42ida7yGrOf0my9omlx8Ofoq540qx3jh8zL5t9ezj3q0Om0591512pGZhPv/AAr2F8d001skzNJfo+393L1tHD6N4F25jwUkXSUTjhfdp8U0g31G0VFoL7BEQREERBFl4hj9PJNme7flXU+ttB6xBJUxsyJUL52M1KzDxrJ/JMt10/eIeut/aVH1tvAq/Q8S0802z5T0cW+e3ziRlVE42vbzXbKiN29bEWVOiCIgiIIiCLLxniCmpR9/NVTyXdj5KtzBEtTPtPpb9yVPcdQoH1aC8urVB9o9FMNmZ5R/jXT4rcD1gl01yJyuoZGDKdipuD5EQXqkgixeJca9nQBNZr+6OniR9BFeomwCzdTooJ5cAsNSqODcNA/e1XfmNrlY3A/m6nw2Ecw0wb2n5uXMUAHafmUzIgAsAAOg0i0rKHQEWIBHQ6wRLWM8Ngfe0vcmLrlU2B/l6Hw2irNTB3aZk5VpIAe0zIq9w3jPtCENpMX3h18QP0jqnm2gs7UarqGXGLHULZiwp0QRZuPYstNKLnVjoq9T+w3ixTQGZ+HdvVKvrW0sWM5ncOJWFg2ANUH2irJYtqqHpyv0HRYsT1eEbOHIDfxVCj6NMh29X2nHcdB6cgJgxGqSlks4UAKO6oFgTyFhFWCIyyBoWlV1LaaEyHdoPHcFl8NVs0M0ip98jtFvzDasPQnbz6Raq4mFoki00Pos/oyoma8wVHePaHkcyPRSY1wxLmgtLAlzRqCugJ8QPqIhgqnxZajgrVZ0bFUi+jtzhr68VHwxjLsxp5+k5NifxAb36kdeYiSqgbhE0XdPwVfo+skxmmqO+3Q8RzzqmOKK2EQRVcSrkkS2mvso9SeQHiTpEcsrY2F7tykiidK8MbvSNLlPWOKmrzLT3IXLsvS/MLyL25a2jLawyuEs47O7gPP7++S1nPbC0w057W87z5ePh7Zp6oaSVLUCUqqv8I38b8/ONZoAFm6LHcSTd2qsx0uViY1wzJqATlCPydRb+4c/rEE1NHMO0PXerEFTJCbtOXDcszh3Fpsmb7HVe9/luTe/QX535H0irBK+J+xl9DxVqeJk0e3iFv3Dgm6NFZqIIo6icqKzuQFUEknkBvHoBJsFy5waC46BeeyUm4xOLMxl0ks2Cg6k+I/MRz5D56LiKVuFveO9YzGur3lzjZg3cfPnyTvRYfIpUtLRUUbm2p8zuYz3Pc43cbrYjjbGMLRYKNcclak5goF8xU2+QuNNfj0McrtU8aoaSqSzqHY6AoO+D5/oYkjlfGbtKhmgjlFni6XMHr52Gzlp6kk08z/DdvwdOZsOq8r36xccG1LMbRZw1HFZsbn0UgjebsOh4c/zxXoUZ62EQREESnjGKzaib7NS+TuNNt9eQHXn9aMkjpX7OPTeVUe90jsDPUq/hnC8iUAXAmNzLDT0Xb43ieOnjj0HqpY4GM3LZFOgFgq28hE6mWbiPDtPNB7gRvzILH1A0PrEUkLH94KN8TH6hYlLVzaCYJU45pLe63Ty6W5r8PGqC6ndZ2bT8FXBdAbHNqcFNxcbGL6uL7BEQRJ3G/FLyWWlpBmqZmnXIDt/UeV9tzyuXhKo4fwfTUyGqxKYJkw6sZhuoPTq5/3aCWW5gWLy59vZaVhJ27UqstP6VPeb4QRaGI4DS1C/eSZbX/FYA+jDWC9skauwyowZ+3pmabSk/eSmO3j4H+IDzgvNF6BhOJS6mUk6Ubow06jqD0IOkF6lzC09pr5k1tVle75g2X6FvOKMI2kznndkOedVUi7crnnclT7QMEEupdgrZZ4LhgdFYWDjcW1Ib+ownBY++5Uq2Mtfcb04/ZzjPtFIFc3mST2b9Tb3SfNbeoMWo3XFleo5dpGOIVjjvGTS0jFTaZM+7l+bbn0W59ISOsF7VS7OMkapC4EwQTaqXdWyyR2jMT7x1CDfXUFv6Yqwgvdfcs+ijL33O5OGJJ7NXy5q6LN0b1IDf+LecezDZzNeN+RV6XsSh435FN0XVbRBEnYgntWIrKOqShqPS5+JIEaQOxpLjVx+HPzWC4dZ6Sse7GPjz8lPiIqFqhL9oZJcy5lmwIB/L+3mI9i2Rgx4ASNfuvKjrLasR7Uhru6bA58Pt6KnLoJ1TOZDUMySSO+VFs/QDnbXX94lMscEYdgsXbr7lWbTT1c5YZSWsOth3vLwVnF8CqAvbCoZ5koEr3QD42I8OXOI4KqG+zwWB1zU1Z0dUhu2Epc5mYyt5/0qtRVTxIlzUq3ZphComVblr2Iv4ft1iVrIzI5jowANTc6KCSacU7JWTEl1gBYa7x6LriOken9nqc2aYpAmN1O/LluvlaIqV7ZHvitZrtAp+kYXwRxVBN3sIueN/wCch5pzluCARsReMwixsvoWkOAIXUeL1JvGbGdUU9IDoSGb1NvkAx9Yzav82ZkO7UrTpPyoHzb9AmeSQAElqMqjKLmw00IGhJt5RpWWZdUVlvJb7pe7uZJIt4mS2wP8JsPKK5Y6PNmnD7fbTyVkSNlykyP7vvx89fNaVHVpNXMhvrYg6EHmGB1B8IlY9rxcKF8bmGzlUxfGpVOO8bt+UeYGvTcefKIpqhsZw6nhz5rqOFz89yW+JpM2dTipdBLeWwKAe8Fv+L1sR01irUskkhL32BGYsrlJIyOYMGYdkU14RV9tJlzPzKCfPn84uwybSMO4hU549nI5nAq3EqiSb9plYwky5Ce9Oex8hbT4lYu0TQHF5/SFmdJvJY2Juritem4dWVLQSW7KaigZwL5uomL+MX9RyIiDbkk48wecuCtdWa0DZ5Eb/vx5soJkxZk1UqkyTl/wyGOVrghjLYW1INih1894GIEYm5j4jzQTEHC/I/A+X21VipwlHFgzp3SoyNltcAbDTkN+lto4whS4ivmDS8k6Yl7kKtz1PgOQ12+scHVGOu4rnjTCxUUswW7yDOvmN/iLiJoJNnIHKKrhE0Rb7ea+cEYgZ9HLZjdluhP8ug+Vo7q48EpAXFBKZIGk66ey3orK4sviWuMmndh7x7q+Z5+gufSIKmTBGSFDO/AwlLTSZ1Jh/tEgqrkq8wsub7s/sDm/uiNjDFELa71AQ6KG7Nd/Pgu+BOK5lTNmSKhkLgB5bKLXXZha51BsfWJIpC7VeUlUZSWu1TdiNYsiU81zZUUsfICJibC6uPcGtLjuXn/DHE9dVVMuWXlgEl3UJqssfxX3uQt/GKzJXudhWdT1Usz7ZWT1jWHifJZDva6now2/aJ5GB7S0rRewPaQVm8FVpeQUbeWcvpy+Go9Ir0jjgLDq3JQUziW4TuTBFtWVDW1IlS3mN7qKWPkASfpBEh/ZrRmc0/EZ+ruxCk8h+K3yXyEF4FhS57YxiSq5Ps6EsF5ZFP1c2ueh8I8Xmq9WnzZciXqVRFFhsoAA0A/aPV0vOeCOPpUmm7KrZs0vRCFJLKeXmDca8rdILwFPGDYmtdJZ+xZZL3C9pa7jmcoJsvQ31gvUqcDsaOvqcPJOQ/eS7+n1Uj+2C8C1uBP88HfML/8AdFKh7h81VpO6fNXeNcK9opmy3zy/vEy7nLuo/mW49RE8zMTCpKmPHGeK864KxcU9ajZvuqkCW1xax/yzqBzNv6oggcRkdyy6OTZy23FTce4ws+sYZvuqUFdBfvn/ABDoDtYL6GE7icgva2TaS4dwT3wJhRkUoLXzzT2jZtxcDKp8lsLdbxPAzC1aVNHgZnqVBxxvIA3zm3/bENb3W+Y+q5qu6PNNUXFaRBEo4BpiFSG371vLMP0tGjV/68VuH2WF0blW1AOt/hc/wr3GRUyVQAmazjsrb5r7/D6iOKC4kLv0gZ+Sl6awmEMHfJGG2t+Kk4OZPZwqizKSJgO+bnf/AH9I8rw7a3Oh08l30MWdWDWixBIcPFbZNtTFJapNki4M8sVomZSJTs4kk+7m0vYeOw8xG1OHmnw37QAxcbL5OjdEK7aW7DicB3X3++5bPHRHsv8AWtvn+kUaD/Yb6/IrY6Z/0n+n/wBBa+EgiRKB37Nb/wBoiCe20dbiVcpARAwO1wj5K3ESsJMq7/8AFlvzl93+xrfO8Zw/3s/28/VaR/0Bb93P0SfjmRa+azyc80z5AksS6usrsLXlMqkFQxbOlwNdY0Vmpm+zLDjIw+nYy5StMWW47NSHbud4zcx1a1xfQQRWuIayfJmib92hMtmJW9wFZB94TpM96wAAIJFvGhU7RpxM1+njxV6nLHNwOzHOnBfeF8OvN7Sqzdv70uW/IWHf/ifkT+HaOaSINPb73jv8fH6L2pPZ/L7vh8vD6re4oI9knX/If/nzi5PbZOvwPyVWC+1bbiPmq/BQPscq/wDF8M7W+UQUF9g2/j8yrHSFusOt4fILci4qSRuPNKyhJ2z/APkkXqb/AAyLLrf9mHz+yeYorUSfjXEsgFpc2S8xGLe6Fb3WKbEixzKTprF2Gnf3mmyzKmsjHYc0keHnb6LPpeL1lHLknzJVtMyfeJ4E3s48SQR4xM6lLs7gHzy/hV2V4ZlZxHiMx9+dVPgfEqzq1cqFFmLbvEXNhp3R/veIJqQxtLr8+ampq0STBoFrjf8AZOdWQJbk7ZTf4GKa1Up/ZWp9kfoZrW/tT9YvdIf5B5fdZXRH+E+Z+QTlFFaqWOPj9ynTPr/aYpVvdb5qpV90eaYJcpWlhSLqVtbqLW+kXSL5K0RcWXjeI56CrDg3ene9ti8s3+N0NvMHpFBoMb8NvJYb7081+HyTP9pWOLMlyaeWwyzAJznkZY9wep1/pieZ+WStV8wLQwHX5LU+zfDssk1B1M09zS1pa6L8TdvIrHlNHhbfipqKPCzEd6cIsq6lThPSpqwPdzn/AFvaKUH+aRVYf8r01xdVpYXHJIoKm3/6z8OfyvBeFYnD+mBMU97sJ5Fuv3kEGiVfsjqFWsZDu8ohfMEG3wufSPF4Ez8a8D07y5tSGdJiKzHUspsCbWa5HoR5R6vSF5lQ4VPZBULIaZKVtdCVNrEg21tyJjxeL3vBcQl1EiXNlWyMosOnIjTax09I9XSTMY0xyQV3Mk3/ALZn/wAgvN60JD+yV7q2kudseWpuD6NcesUYzspy06OzCqMOzmLToU4ReVxeM8aYV2FRNlZgEf7yTprqTmCm+pVuXIERQkbgkuAsOriLHm3mFxwrhRqKmVILBlF5lRzNhY2Y33ZrC3MXjyNu0fe2SUsRe/PzK9pjQW4lCc/tdeoXWXJ1J5Gxufi1h6RSkO1nDRo3Mqo/8yYNGgTfF1W0QRJ2Ok0tbLqPwPo3wsflY+kacQ29MYxq3Mc+6wKl3VOkGzHuvFifHm3xVqppKp6n2hBKZQLSszGwB/FpzP6xyyWAQ7Mk562Xc1PWOqtu0NIGTbnTx8yqFU9XSzTPZZSiaQrAE5L8mPTz84nYIJ2bME9nMcfJU5XVlJKZyGgPsDmbX4ngpcWrKxyKYiUGmg+4SSF53J2BF/nHMEdO0bYXs3jxXdXPXPIpiG3eN3DffwK7qcKq3krJySAq2ykM1wRzB6/vHjJ6dshku651XUtHWyQCDCwAWsQTcW3qti82ZUzJFI1s6/4pU3F+Zv8Ay3PmbQpwyPHONN3PwStdLOYqN3eObrcB99fZOyiwsOUZRzX0QFhYL7BepO43ktKmyKtB7hAb43Hx1HwjOrLxyMmGgyK06K0sT4Dqcxz7JlpGWYomSmIVxfSxHwOx62jQBBFws0gg2KnlybG5JLdT06C2gj1eJel0HtNe859ZUgLLReTTBdmJ6hcwHmOqxXw45C46D5qfFgjAGp+S36ykSauVxfmCNCDyKkag+MSvY14sVGyRzDdqUOLqyaqrSXExphXKw0Yi+gdQLA3tqN7bCM+rkexmy1Lsgfv/AAtGjjje/ajINzI+xTbhtKJUpJY/AoHy1+cX4mYGBvBZ8sm0eXcSrMSKNKf2j4aZtMJie9JbNp+XZvhofSLlE8B+E6HJZ3ScTnRY26tN1pYLjgn0yzhYtazi4FmG/wC48xFeWMxuLSrcEzZow8b1g12HS57gzJAN7nYq1tWOVlYXtmuQevjHUdRIzulcS0cMub2r5RcKUz//AI9zztOawINiD3rjXTc6htTa5m67Lx+AVf8ADIOHxK0qfhVZTidThJcxR3V1ZSNbh73N9feB08Y4NSX9mTMLsUTYzjiyI9vX7qpxfxJkpnlFWlz37mQ66HdlYaMvIEfAGO4KbFICM28VHVVmCIgiztLfUcQtzhXDDTUsuUfetdv5ibn4Xt6RDUSbSQuVmjh2MLWHVa0QqysbiyjMyma262Yem/yvFarZiiNt2agqWYozZdcLVwm06a95AFb0Gh9RrEkMm0YHLuF+NgKW/tOw3upVCwC9ybpfuG+UnyY2/qMRVMd+0NVUrorjEEh4HQGdNlyEe7TDluNSsoXzc+6AL28SIhttHAWy+qzYI3SPAPITti2KvnlKstpSyjZVDEBwCLDYdLc94gmncXDIi3xV6SV2IWFrJpk41/0zT5idmRcBSdzy3A3MaEc2JmNwsrrJbsxOFlT4IpiJTzW3mNfzAvr8SYipASC8/qKjpgbF53pki4rSrYnRidJmSjtMRlPqCIIkr7Lq37qbRTRaZKZu6eYJsw9Df4iC8CRMdwydhlYMtxlbPJfkVvp52vYj948Xi9Ew/iylxCnaRNmCRMdcrqxAvffs2OhvrbmOker26ZFqqamlKvaSpctBZbsAAPU6wXqjwTEpc4PMlJlk3uJhGUTD+JgLe7oBmO+vS5IlHhRvbMVqKwf4coZEPUkAC3oGP9QgvAm/H8HWpl22caq36HwMQTwiVviNFFNEJB4rFwziB6c9hVqwtoH308fzDxEQx1OE4JcjxUTJy04ZMiu+K8DkYpLQLPRWQkq4sxAIswK3G+nwiy5ofmCupoWzAWK54TwGRhaTM89GZyLuQFNgNFAzG/M+sGtDMyUghEINyvmJY+9QewpFY33fbTw/KPExWkqS44IszxXL5y7sx5lbeA4QtNLyjVjqzdT0HgInghETbb96mhiEY8VpxMpUQRVMUw9J8sy32Ox5g8iIlhmdE8Oaq9VTMqYjG/f8PFKtHiU7D27GoUtK/Cw5fy9f5dxF+SnZUDaQ67xz/SxoK2WhOwqh2dzhw59VvvWU1VLZO0Uhha17MOhsddDFFu0geHEWIWs/Y1cRYHAg8Fn4BSrT5ptTNXtD3AWYaIugtrztf4RYqpxLZkYy19SqXR1G6nxSzntaXP7R99VHinFOc9lSKXc6ZraDyHPzOgj2GiNscvZb8V5U9LNvs6YY3nhoOfbxV/hrA/ZwXc5pr+8d7eAPPXcxHVVAksxmTRopuj6EwXklN5Han6LbiotNEEUNZSrNRpbi6sLEf75xw9ge0tdoV3G9zHBzdQkqTOn4W5VwZlMx0I5fsfA78ozWSPpDgkzZuPDn+lpvjZWDHHk/eOPP9pqoMbkTh3Ji3/KTZvgY0mSskF2m6zZInxmzxZT04lyktmAAuSSQLkklifMkmOgLBcE3KxMY4vlS+7J+9mHQBdVv5jfyEVZqyOPIZngFbgopJczkOJXHDOBzM5qqrWa3uqfw+J8baAch8o6eB5ftpddw4KSpqGNZsYe7vPFNEX1nogi+ML6HUQRef1+Gz8MnNPpVL07e/L3y+fh0blsfHRD2VLQ15s4b+KxnRyUTy+MXYdRw5/tbmEcS0M9bXRCd0mWHwJ0I8oqSU8keoV+GshmHZd6HVbntkoC/aSwP5gB9YhsrNwsHGuNqeSCJZ7aZsFTUX8W2+F4sxUskm6w4lU56+GLK9zwCocO4FOnzvba73t5cs/h6EjlbkN+ZiWWVkbNlF6lQU9PJNJt5/RvBO0UVqIgiIIk2upZlBOM6SM0lveXkPA9B0Pp50HB1M7EM2n4KkQ6B2Id0ral1tPWymlEgh1Ksh0axGun6iLbXskb2SrIcyVtgqnDfBlNRTGmSs5dha7kGwJBNrAb2Hwg2MA3XEVOyM3CtY/KprpMnvlMvVQDqdQfd3OwjiaOM2c86L2VjDZztyxWaZiM0AApTod+v7t9PrXc51ScLe7vPFQEmc2HdThJlBFCqLACwHQDaLwAAsFcAAFgu49XqIIkTjTh+dLnDEKK/arrMQbuANwOegsRz89y8IVnD8focUldlUBQ/OW5sQeqNofhrBLrMrPsplMbyqh0XoyB/gQVgllYoPs8oqb7ypmdoF175CJ6gHXyJIgllVx7iN65vYcNW6nR5gFlC7aflXx57CCap04cwVKOQsmXrbVm5sx3J/bkLQXq0XmAWuQLmwudzYmw6mwJ9DBFBUU0qetnCuuvjbkbEbHlHD2NeLOC5cxrhYhYdVwhT6sGZB5iw9WEVjRM/SSFXNIzcSF9kcGyAbsXbwJA+gvAUTP1ElBSM3klbdDTSpa2lKoX+Hn5nnFpjGsFmhWGsa0WAVmOl0iCIgiIIoqiWjDK4UhtLNbX0MdNcWm7TZcPjbI3C8XHisGbwnSzQGl3AOoKNcHxF7xcb0hMBY2PmsqToOlcbtu3yKjp+Dqa5u7vlNiMw0NgbGwuNCD6x0ekpNwAXDegoP1ucfMrdocOlSRaUgXrbc+ZOpinJM+Q3ebrTgpYYBaNoHPHVWojVhEERBF8ZgASTYDUk8oIq8ufKnLZWSYpGoBDAjntvHhAIsV6CQbhYtZwbSzCSoZDzyNp8De0Un9Hwk3Fx5K8zpGZosbHzVZOA5N+9NmkdLj9o5/Dm73uPqu/xJw0Y0ei1MDwykQZqcIxGhcMHP91zbyEWYqaKLuhVZqqWXvH03LYidV0QREERBFBIq5bllR0Zl94KwJXzAOkEWRifCFHPJZpQVj+JDl+Q0PwizHVysyB91TloIJDctz8MlmD7OqUG5ebbpmH/AKxL1+TgFB+FQ7yfdanD+DUMsZ6YS3I0zhg5B/mubeloryVEkneKtQ0cMObG58d63YhVlEERBEQRfGF9DtBFgV/CciYcyEy2/h2v/KdvS0VH0jCbtyPgqzqZpN25Kn/yrPGgq2t/V9M8c9Xm/wCTn3XOwk/erFHwfKU5prNNPjoPXUn5x62jbe7ySvRSi93G6YZUpVAVQABsALARbAAFgrIAAsF3Hq9RBEQREES1j/BNJVEuymXMP45ehJ8RsfO14Lyywv8AkKqTSViMwL0IYW+Ez9oJZSSfs4DnNV1c2d4Duj4szH4Wglk5YXhcmmTJIlqi+G58STqT4mC9VyCKli9I02WVlsEmAhpbEXCspupIBFxyIuLgkQRK+JcP+zrNnZy0tVXusLllXsro40zKch3Nu8dN7kRT8LPNQOzqQ8rRSO6t0NlAtcpchst7A8ibEEV+Xw05mM7tLysVuirYEK6MFIFgQApQXvcHxtBFFVcKzHbSao7jqGCkNZlmjLcEEgFw2p/CLAbwRMGGUQkqUFsudmUAWCgm4UDkBBFbgiIIiCKhjOHe0IqZioDXJXf3WGnx1B3FxzgiyajAJrliWl6gaqWXZFXswCGAl3XPYhhc2IIuSRcPww5DETFWY4AZlXLcCVLTL0Ckpe1ra7QRX8CwYyTmdsxyhV7xbKMzsQuigDvKNFGigbAQRbMERBEQRU8WpDNlFAQDdWF9jlZWyt/CbWPgTBFlJhNRmM3MmbMCFzG1sykqXWWLjQ/h6DW14IqP/K8/Jl7QZiULsrlS7CQssklpb2sy51OpueRAMEW5hWGNKd2LXz5idSb3mOy76aKwXTp0tBFmJwwyyZctJrKUkNLvnbRyJYDjXkFa19s2kEXNBw/OSZLczGKqfd7QEJ3nJC2kjMGDAWGS2UDWwsRNEERBEQRLf/BZ49x1UK11TO5XVZgOpF1HfByC47o2giyJVFMepnU6spaXLAd2Gr5vZ2Cm+YWCqwBI0vtuSRMWC4M0lWDvncoqhjc2ARVtqeZF4Iqp4ZIlJLWa4KyWQMXZiGIljMMxNgApFuWY25wRQ0HDc2XNlTDNOVPwZxZe9MJC2lDRg4BAyDujewsRNMERBEQREES5jWFTndzJcIpXtNyD2oXJuBopQ77gqpEEWO5qFeSgmMzOGyFp0zKBknkK6rbPrl7xOYWGpteCLRw3DKiyM09zlYFbzXPdM7MwbQB+5dRcG2nS8ETVBEQREERBEQRUMapDNlhFYoc8tsw3GWYjG1wRew6QRLs/B6gOEE45CZp1dhmzmbcTFC5W0ZLWAsQd7CCKamw2eZ92mAorJ3c7Fe6ylSqsO6ctwbGxPIQRNcERBF//2Q==">
            <a:hlinkClick r:id="rId3"/>
          </p:cNvPr>
          <p:cNvSpPr>
            <a:spLocks noChangeAspect="1" noChangeArrowheads="1"/>
          </p:cNvSpPr>
          <p:nvPr/>
        </p:nvSpPr>
        <p:spPr bwMode="auto">
          <a:xfrm>
            <a:off x="117475" y="-731838"/>
            <a:ext cx="4257675"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166460" y="5418982"/>
            <a:ext cx="8755063" cy="1367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722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11"/>
          <p:cNvSpPr>
            <a:spLocks noChangeArrowheads="1"/>
          </p:cNvSpPr>
          <p:nvPr/>
        </p:nvSpPr>
        <p:spPr bwMode="auto">
          <a:xfrm>
            <a:off x="0" y="5113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3600" dirty="0">
                <a:ln>
                  <a:solidFill>
                    <a:sysClr val="windowText" lastClr="000000"/>
                  </a:solidFill>
                </a:ln>
                <a:latin typeface="Ravie" pitchFamily="82" charset="0"/>
              </a:rPr>
              <a:t>Carbohydrates</a:t>
            </a:r>
          </a:p>
        </p:txBody>
      </p:sp>
      <p:sp>
        <p:nvSpPr>
          <p:cNvPr id="5" name="Rectangle 1026"/>
          <p:cNvSpPr txBox="1">
            <a:spLocks noChangeArrowheads="1"/>
          </p:cNvSpPr>
          <p:nvPr/>
        </p:nvSpPr>
        <p:spPr bwMode="auto">
          <a:xfrm>
            <a:off x="-13855" y="2514600"/>
            <a:ext cx="9144000" cy="1143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n>
                  <a:solidFill>
                    <a:sysClr val="windowText" lastClr="000000"/>
                  </a:solidFill>
                </a:ln>
                <a:latin typeface="Ravie" pitchFamily="82" charset="0"/>
              </a:rPr>
              <a:t>Simple Carbohydrates</a:t>
            </a:r>
            <a:endParaRPr lang="en-US" sz="2000" dirty="0">
              <a:ln>
                <a:solidFill>
                  <a:sysClr val="windowText" lastClr="000000"/>
                </a:solidFill>
              </a:ln>
              <a:latin typeface="Ravie" pitchFamily="82" charset="0"/>
            </a:endParaRPr>
          </a:p>
        </p:txBody>
      </p:sp>
      <p:sp>
        <p:nvSpPr>
          <p:cNvPr id="2" name="Rectangle 1"/>
          <p:cNvSpPr/>
          <p:nvPr/>
        </p:nvSpPr>
        <p:spPr>
          <a:xfrm>
            <a:off x="0" y="5867400"/>
            <a:ext cx="9144000" cy="757130"/>
          </a:xfrm>
          <a:prstGeom prst="rect">
            <a:avLst/>
          </a:prstGeom>
        </p:spPr>
        <p:txBody>
          <a:bodyPr wrap="square">
            <a:spAutoFit/>
          </a:bodyPr>
          <a:lstStyle/>
          <a:p>
            <a:pPr algn="ctr">
              <a:lnSpc>
                <a:spcPct val="90000"/>
              </a:lnSpc>
            </a:pPr>
            <a:endParaRPr lang="en-US" sz="2400" dirty="0" smtClean="0">
              <a:latin typeface="Kristen ITC" pitchFamily="66" charset="0"/>
            </a:endParaRPr>
          </a:p>
          <a:p>
            <a:pPr algn="ctr">
              <a:lnSpc>
                <a:spcPct val="90000"/>
              </a:lnSpc>
            </a:pPr>
            <a:r>
              <a:rPr lang="en-US" sz="2400" dirty="0" smtClean="0">
                <a:latin typeface="Kristen ITC" pitchFamily="66" charset="0"/>
              </a:rPr>
              <a:t>Foods with LOTS of sugar: oranges, milk, cookies, candy </a:t>
            </a:r>
            <a:endParaRPr lang="en-US" sz="2400" dirty="0">
              <a:latin typeface="Kristen ITC" pitchFamily="66" charset="0"/>
            </a:endParaRPr>
          </a:p>
        </p:txBody>
      </p:sp>
      <p:pic>
        <p:nvPicPr>
          <p:cNvPr id="7" name="Picture 2" descr="http://newyear.phillipmartin.info/sports_ru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1138"/>
            <a:ext cx="2001538" cy="13877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1.gstatic.com/images?q=tbn:ANd9GcSAga2Pa85q_zDrYuryMuY3oc2kueuLrZgbm2yZhqMTSmXEsiB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932218"/>
            <a:ext cx="1842113" cy="110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4791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3629" y="1676400"/>
            <a:ext cx="9144000" cy="37338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a:bodyPr>
          <a:lstStyle/>
          <a:p>
            <a:pPr algn="ctr">
              <a:buFontTx/>
              <a:buNone/>
            </a:pPr>
            <a:r>
              <a:rPr lang="en-US" dirty="0">
                <a:latin typeface="Kristen ITC" pitchFamily="66" charset="0"/>
              </a:rPr>
              <a:t>Starches that are composed of many sugars </a:t>
            </a:r>
            <a:r>
              <a:rPr lang="en-US" dirty="0" smtClean="0">
                <a:latin typeface="Kristen ITC" pitchFamily="66" charset="0"/>
              </a:rPr>
              <a:t>__________________________________</a:t>
            </a:r>
            <a:endParaRPr lang="en-US" dirty="0">
              <a:latin typeface="Kristen ITC" pitchFamily="66" charset="0"/>
            </a:endParaRPr>
          </a:p>
          <a:p>
            <a:pPr marL="0" indent="0" algn="ctr">
              <a:buNone/>
            </a:pPr>
            <a:endParaRPr lang="en-US" sz="3600" dirty="0" smtClean="0">
              <a:latin typeface="Kristen ITC" pitchFamily="66" charset="0"/>
            </a:endParaRPr>
          </a:p>
          <a:p>
            <a:pPr marL="0" indent="0" algn="ctr">
              <a:buNone/>
            </a:pPr>
            <a:r>
              <a:rPr lang="en-US" dirty="0" smtClean="0">
                <a:latin typeface="Kristen ITC" pitchFamily="66" charset="0"/>
              </a:rPr>
              <a:t>They </a:t>
            </a:r>
            <a:r>
              <a:rPr lang="en-US" dirty="0">
                <a:latin typeface="Kristen ITC" pitchFamily="66" charset="0"/>
              </a:rPr>
              <a:t>provide the body </a:t>
            </a:r>
            <a:r>
              <a:rPr lang="en-US" dirty="0" smtClean="0">
                <a:latin typeface="Kristen ITC" pitchFamily="66" charset="0"/>
              </a:rPr>
              <a:t>_______________________________________since </a:t>
            </a:r>
            <a:r>
              <a:rPr lang="en-US" dirty="0">
                <a:latin typeface="Kristen ITC" pitchFamily="66" charset="0"/>
              </a:rPr>
              <a:t>they are digested more slowly than sugars.</a:t>
            </a:r>
          </a:p>
          <a:p>
            <a:pPr algn="ctr">
              <a:buFontTx/>
              <a:buNone/>
            </a:pPr>
            <a:endParaRPr lang="en-US" dirty="0">
              <a:latin typeface="Kristen ITC" pitchFamily="66" charset="0"/>
            </a:endParaRPr>
          </a:p>
        </p:txBody>
      </p:sp>
      <p:sp>
        <p:nvSpPr>
          <p:cNvPr id="9236" name="Rectangle 20"/>
          <p:cNvSpPr>
            <a:spLocks noGrp="1" noChangeArrowheads="1"/>
          </p:cNvSpPr>
          <p:nvPr>
            <p:ph type="body" sz="half" idx="2"/>
          </p:nvPr>
        </p:nvSpPr>
        <p:spPr>
          <a:xfrm>
            <a:off x="-381000" y="5715000"/>
            <a:ext cx="9144000" cy="533400"/>
          </a:xfrm>
        </p:spPr>
        <p:txBody>
          <a:bodyPr>
            <a:normAutofit/>
          </a:bodyPr>
          <a:lstStyle/>
          <a:p>
            <a:pPr marL="0" indent="0" algn="ctr">
              <a:lnSpc>
                <a:spcPct val="90000"/>
              </a:lnSpc>
              <a:buNone/>
            </a:pPr>
            <a:r>
              <a:rPr lang="en-US" dirty="0">
                <a:latin typeface="Kristen ITC" pitchFamily="66" charset="0"/>
              </a:rPr>
              <a:t>Foods with </a:t>
            </a:r>
            <a:r>
              <a:rPr lang="en-US" b="1" dirty="0" smtClean="0">
                <a:latin typeface="Kristen ITC" pitchFamily="66" charset="0"/>
              </a:rPr>
              <a:t>LOTS</a:t>
            </a:r>
            <a:r>
              <a:rPr lang="en-US" dirty="0" smtClean="0">
                <a:latin typeface="Kristen ITC" pitchFamily="66" charset="0"/>
              </a:rPr>
              <a:t> </a:t>
            </a:r>
            <a:r>
              <a:rPr lang="en-US" dirty="0">
                <a:latin typeface="Kristen ITC" pitchFamily="66" charset="0"/>
              </a:rPr>
              <a:t>of starch: </a:t>
            </a:r>
            <a:r>
              <a:rPr lang="en-US" dirty="0" smtClean="0">
                <a:latin typeface="Kristen ITC" pitchFamily="66" charset="0"/>
              </a:rPr>
              <a:t> 				</a:t>
            </a:r>
            <a:endParaRPr lang="en-US" dirty="0">
              <a:latin typeface="Kristen ITC" pitchFamily="66" charset="0"/>
            </a:endParaRPr>
          </a:p>
          <a:p>
            <a:pPr algn="ctr">
              <a:lnSpc>
                <a:spcPct val="90000"/>
              </a:lnSpc>
            </a:pPr>
            <a:endParaRPr lang="en-US" sz="2400" dirty="0">
              <a:latin typeface="Kristen ITC" pitchFamily="66" charset="0"/>
            </a:endParaRPr>
          </a:p>
          <a:p>
            <a:pPr algn="ctr">
              <a:lnSpc>
                <a:spcPct val="90000"/>
              </a:lnSpc>
            </a:pPr>
            <a:endParaRPr lang="en-US" sz="2400" dirty="0">
              <a:latin typeface="Kristen ITC" pitchFamily="66" charset="0"/>
            </a:endParaRPr>
          </a:p>
        </p:txBody>
      </p:sp>
      <p:sp>
        <p:nvSpPr>
          <p:cNvPr id="9226" name="Rectangle 10"/>
          <p:cNvSpPr>
            <a:spLocks noChangeArrowheads="1"/>
          </p:cNvSpPr>
          <p:nvPr/>
        </p:nvSpPr>
        <p:spPr bwMode="auto">
          <a:xfrm>
            <a:off x="0" y="19187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3600" dirty="0">
                <a:ln>
                  <a:solidFill>
                    <a:sysClr val="windowText" lastClr="000000"/>
                  </a:solidFill>
                </a:ln>
                <a:latin typeface="Ravie" pitchFamily="82" charset="0"/>
              </a:rPr>
              <a:t>Complex Carbohydrates</a:t>
            </a:r>
          </a:p>
        </p:txBody>
      </p:sp>
      <p:sp>
        <p:nvSpPr>
          <p:cNvPr id="2" name="AutoShape 2" descr="data:image/jpeg;base64,/9j/4AAQSkZJRgABAQAAAQABAAD/2wCEAAkGBhQQDxUUDxQUFRUWFBQUFBgUFRUVFBQUFhQVFBQUFhQYHSYeFx0jGRUUHy8gIygsLCwsFR4xNTAqNSYrLCkBCQoKDgwOGg8PGikkHSQsLDAwMiwqLDAvLywsKSwsLCwsLCwsLCwvLC8sLCwsLC0sLCwsLCwsLCwsLCwsLCwsLP/AABEIAOAA4QMBIgACEQEDEQH/xAAcAAEAAQUBAQAAAAAAAAAAAAAABAEDBQYHAgj/xABFEAABAwIEAwUEBgcFCQEAAAABAAIDBBEFEiExBkFRBxNhcYEiIzKhFEJSkbHRJDNicoLh8BY0U5LBFzVDZHOEosLxFf/EABoBAQADAQEBAAAAAAAAAAAAAAACAwQFAQb/xAArEQACAgEDAwQABgMAAAAAAAAAAQIDEQQSMRMhQQUiMlFCYYGRodEjcfD/2gAMAwEAAhEDEQA/AO4IiIAvMkga0ucQABckmwAG5JOy8VVU2JjnyODWMaXOcdA1oFyT6LiXE/F02Kvc2/d0bXuDGtzNdMAQA6Uk6jS4FhbNzIuq7LI1rLLK65WS2xNwxvtcjuWYdGZ3gua6R12Qstpe5F5L8gNLc+S1LFeI66rblnqTG29y2nHdDlYF1y4281CZGGizRYDYBelybNXOXHZHYr0VcV7u7LTRKB/eqs/9xL+ayFLxJX04HcVT3AbNqAJWnS1i4+3bTqod1VVK+xPOS56eprG1G4YJ2ryNIbiMAA5y09y0H9qIkuAtfUEnbTmOiUlWyVjXxOa9jhdrmkFpHgQuFqRg3EsuGS97Fd8B0nh5Wv8ArYxsx418CDryI20axt7ZmC/RbVugdyRRsOxGOohZLC7NG9oc11iLg+B1HkVA4j4upsPZmqpQ0kXawXdI/W3ssGp157eK6WTmGYRclrO1etmd+iQQwx661AfJIehAa9ob5aqM3jzExc9/Ab62dT6N8Glrwbedz4rPLU1ReGzTHS2yWUjsaLlNB2q1kR/S4IpmWGtNmjk8Tke5wcfC7fy2/Ae0ihrXZIpg1/2JQYn89BmsHaC/skqyFsJ/FlU6pw+SNnRAUVhWEREAREQBERAEREAREQBERAERYnivHm0NFNUO+o32RyMjiGRtPQF7mi/igOadpnEprqgUcDndxE4mocNA+QGwaNdQCD4XN+QK1PF8LMkQbESC0ey0GwO2hV3CIXCPM8lz5CZHk7lzjck+KnLiXXt2ZXg7un06jXh8sw2BYdIwZpXPB1GUuDgRy5lZlEWec3N5ZphBQWEF4keRsC7UbWHrqvaKJMKhF91TPrax2vflvtfr+S9ICzhHaDU4RG+liayRpcXwmS/u8+4sLXGYE2NtSVagoyXGWdzpZnaue8lxFyTlbfYC508VbxHBmT6uvmtYEHbporWE4gTG8S/FEbO53AGh89Ctc7pWVpJ8cmKuiNdjb88E+pqBGwvcdBv+A+dlhYcdneMzYQWm9va1sPVRMT4kbLE9mUi9tb32eCfLZZ/CYssDLDdoPlp+Kjs6ccyXcm7OpLEGMPxJszdNHD4mndp5q7UUbJBaRjXfvAFYnEAI6mMxCznOs79oG9yQP60WcVU1tw4+S2DcsqXgjw08kZHcVFTEG/C1k8mVvk0kgeQWTg4nxGIDu6xzgNhMxj/vda5URFJX2LyQlpqnzE2TDO1GtY4Crghlbf2jAXRvy23DXkgm+u43W+4DxdTV1xTyXe34mPa5kjTz9lw9q2123HiuPK1NBm1BLXD4XsJbIw/aa8WIPktNetkn7jNZoItex4Z39Fz7gPj50kgpK4gSWAhlN/f20s7kJLW89fXoK6kJqayjkyi4PDCIikRCIiAIiIAiIgC5V2vYyJp4aFhuG2mnAItzDGuA5gAusftNXTcQqu6hkk3yMc+xNgcrSbX5bLgVFE4l0sussrnSPPMFxzZdSeZKy6q3ZHHlmrS09Sf5IlAKqIuId8IiIAiIgC8SPItYXuQD4Dqva8MlBJA+qbHzsHfgQiPD2sZSRWqphYWc1jrWG2o19brJrHYc7PLM/X4hGL/sjUfeb+qnHh/95Iy5RgYYo4RJFOA11zlNhq0jQgnXdTMHxWRsQa2J8gF8pHw6crnRbA+FrviaD5gFegOitdya7opVDT7MxtHQOdL304s61mN0Pdjlr11IWTRFTKTky+MVFYQREUSQREQFmppw8DUtc0hzHt0dG9pu17XDUEEA3HRdZ4B4u+n05ElhUQnJO0aAn6sgHRwB9QVyxTuFcY+hYjE/6k5FPL5uPun+JD7DycVt0lrjLa+GYNbTuhvXKO2IiLsHFCIiAIiIAiIgNG7U4ql0DO6eGU97VAH6x5JGRuv1b721vbldc+U/F+LJa6aUuzsjbIWMjJIADLD2m7F1wb9NlqvEWMOpyzJbW5IPMLjahu23ajtaZKqnc/Jm0UXDK8TxB7dL7joVKWRpp4ZuTTWUERF4ehEWIxLHjBJZ8ZyHQOB30BP3KUYOTwiMpqKyzLqgCtUlW2Vgcw3BVaipbG0ueQAOv4DqvMPOD3Kxk811UIo3PJtYaX68vmrGDURiisSS5xzu8HEC4+SjRP8ApT2us4RMNwHC3eO5HxAWXU5e1bfJCPue4IiKssCIiAKl1VeXsBBB1BFj5FAYSr4qa1+WNmfXLe4AJ2FjrdZDDax8gd3kZjLTbXY6XuFqckEkAcyWMuBcQ1wbfXkR56fetxw8u7lme+bI299721utNsIxj7TNVKUpe4kKPXU/eROb1GnmNR81IRZ08PJoaysM61wDjZrMNgmfcvLSx5O5fE50T3HzLCfVbAud9kOJaVNMf+HIJWbfBKNQOejmk/xBdEX0Nct0Uz5qcdsnEIiKZAIiIAiIgPnypgNJX1FLLmzd6+RrnX94x5zNfmPxEjcjmHcwV6q6JkotI0OHLw8iNQui9p3A5q2CqpR+lQtAA/xYgSSy32hmcR1uRzBHNKDE2yt+y4aOa7QgjfRcjVVOMt8Tr6O9Sj05FyioGQgiMWBN9ydfVSURYW2+7OiklwERUQ9KqLiGGsnaGyi4BuLEgg+YUpWKurbEwuebD5k9AvY5z25Iyxj3cGOjibRX19yRoL3d3nrvcXVigaK15lk1Y05WMOwOhueq2/gns7OJNFXXfqSH9zE1zmucWktu/TRuhIsdfLfWOGIiyEtO7ZHg7WuLA2st1lbrhvfyZz6repbtXxMuipmVVgOkFDE7o3nvnNyucBHyNze7Tp4b3Uxa9i2HSvdK43cLDuwDtrqLdVZWlJ4ZVY3FZSNhRW4L5G5viyjN521+auKstCIiAIiogKoiIDLdndV3WNBvKemkbtqXsLXjy9lrvuC7IuM9ndP3uNg8oKeR+/1n5WDTmMr3etl2Zd3TZ6SyfParHVlgIiLQZwiIgCIiALmvaD2V/SC6pw4BlQTeRhNmS3IuRyY7c9HE666rpSLxpPkHzXSY0WSGGpaWyMcWOGnsuGha5ZeOQOFwuxcS8HU2IMtVR3Itle32ZGgG9g8a28NtVzvE+xSeN36BUgs1OWYlrgeTQWtId5my59ujT7xOhVrZRWJdzXqzN3bu7NnWJbpfUa7K1hdX3sLXHcjXz5rMM7OsYB2pCOpldfz0YpNH2SYhK79IqIYma3yFz36/s5QP/L0VK0k8YZe9dDOVk1qvxuKD43a9Ati4S4H7/wDTcXtFTNDZIWPeGA2Nw6UHZug0PxZum87Fqah4cDDBH9IrpAe7MpzFmhBksBZmptYWLrkXsDbQsSlmr5O9xCQyPvdrdo4x9lrRoB5dNSTqrlCvT933ZUutq3hdkdKxntsp2ju8NjfO+wDSWGOFn72aztOgA8wuRDDJ3uc58gZncXODb7uJcfmSsu1oAsAAOgXpUWaqUuDoVen1w57sxUfDsY+Ivd6206aK43CSz9VLIzTrcE9bLIrwZgHBt9TqBzVPVm/Jq6FS8IjRVtTESX5ZW9Bo7zGin4bj0c/s6sfza7f0PNeFFrcPZKPbGo2I3C8zGXyX7f0RdLj8H+/9mwIsDh2IvieIpzcOv3b/AP1KzyrlHaQjLP8AsIiKJILCcVVQbE1rh8btDe1sttfHdZtW56drxZ7Q4dCLqcJKMk2QnFyi0jF8NYj3kZaTd0eh8Wn4T8iss94AJOwFysdheDCCSRzT7L8uVv2bX5+qkCkdW1MdHBcue4d6R9SMWL3HloNfOw5qzYrLMQ4KXZ0q8z5N87G8OD2T1rhrK8xR/wDSjIB0vbV4I/g8V0lQsGwmOkp44IBZkbcrb7nmXE8ySSSepKmruQiopJHBlJybbCIikRCIiAIiIAiIgCIiALFcU4+2go5ah9vYY4saT8cljkjHi51gsquQdtGJd9VU9IAbRtM0nQlxysFvJrv8yhOWyLZZXBzmoryaSah9RNJU1BzSzOzHo0bNa0cgAAPIDmrqoqrhTk5PLPq661XFRQREUCwh4lWGNoyi73GzR1KrQ4eI9T7Tz8TjqfIeCklgJBIFxt4L0p7vbhENmZbn+gREUCZZqqYSMLXf/DyKtYbjZjcIanS2jX66jlf81LVmppWyCzxcfMeR5KyMljEuCi2rd7o8mcRa7T176ZzWyHNCTbOdXMPIHqFsBkGXNcWte/K3VQlBoqUvvs0elGqsRji/WOANr23NvIKmF0FTicpioG+7a4CWYkNawHnqQTsdACfJdJ4d7IaWme2WcuqZW2deSwjDx9YMG/L4idlqq0cpd5GC7XKPaHc5xhGD12JH9EiLYibGZ/sstexs4/EfBoNrLr/BfBEWGRFrD3kr9ZZXABz9yGgfVaLmw++5WxNaALDQDQAbAKq6ddUa12OXOyU3mTCIitKwiIgCIiAIiIAiIgCIiAL5+4ueXYxXE8pGM9Gxtt8rL6BXzfUm9VVuIIJrKkkHl713s+m3osmrf+M6Hpyzcv1CIi459GEREBRVREAREQFFVEQHmSMOFnAEHcFYWpwqRpswuez7Jdaw6C5sVnEVkLHDgpuohasSOncH9o2Gx08cGtGWMa3JMCASAGm0oFpDsb7m9yN1sjePcPIv9Mp9r2MrQTvsCbk6bDXbqFw1UDbbLYta8cHNfpaz2l/B3KPj6gd8NVEfI/yUfE+0aihbdsomJ2bDZ59XXyj1Oq4sii9bPwkWR9MrXybZ0+ftkgbbLTVDtdbd0CBbld9jrbmOfkcjhfarQzWEkjqdxubVDCwCxA/Was5/a5FcfVCLixSOtmuUJ+mVv4to+j4pQ9ocwhwOxBBB8iF6XzrhOKVFG8Oo5nRga90bugJ11MV7c+S63wR2iMxC8crO4qBc92XZhI0bvjdYXHUWuPHdbqr42ccnKv0tlPPH2beiIrzKEREAREQBERAF8+8RUBgr6thv/eZZLkWuJT3w08ngeNrr6CXFu1H/AHu7fWmhPho6Xb7/AJLJq1ms3+nyxevzNYREXHPpAioiAqiKiAqo9PVZ3vFhZpAvffqoHEFaWBrW31NyRpoOV1cwJjsjnOBGZ1xfe1t1dsxDczP1c27F45/YyaIipNAREQBERAUJRUezMCDzBH3qHhEt4rG92uczXwOnyspY7ZIuWJJE5ERRJBedQ5rmOLHsOZj26OY4bOB/q6qqr1Np5R5KKksPg7VwDxX9PpbyaTRERzDq7KCJGjcNcNfA3Fza62ZfPnD+PnD6yOpu7uwSyoa3d8TgRtzyuLXfwr6BjkDmhzTcEAgjmCLgrt0W9SGfJ8tqqOjY4+PB6REV5mCIiAIiIAuP9s9O5ldTTEew+Ew3B+s15dYjp7xtvX17AtX7R+GTX4fJHGAZWe8h6l7dcoPIuF2+ZCrsjui0WVT2TUvo4uisUkpc32viHsuvoQ4aG45HRX1wpJxeGfWwmpxUlwwiIokgiIgIFThplkBkILG7NAOvmf66KcAqopOTfYjGCi215CoqookgiIgCIqICBWSkytYCQLZ3EaGw8fT5rzgTfdF32nuPpt+atVrzO/u4htpI/kG31aDzWTggDGhrdgLDmr5PEMGaC3WOXguIiKg0hERAeZIw4EHUHQrqfZTxYZ4TSTn30AAYXG7pYNmu8S2wad/qk7rlylYNiP0WsgqAD7uQA2Nrxv8AYe3odHX15gbbrVprdk8eGYNdQrK93lH0MipmHVF2T5sqiIgCIiAIiIDj/arwhJBM6upxmieWmoaN2OsGiQDmDaxtsTfUEkaVBUNeLtNx+HgV9JyRhzS1wBBBBBFwQdCCOYXCeP8Ag/8A/KqO9it9FneGtFyXRvDLlpvuCQ9wI5G1tBfFqaNy3R5OlotV03sl8X/Bh0VAVVco+hCIi8BRVREARFDq8VZE4Nfe5F9BfS5H+hUlFvsiMpKKzIlNeDtruPu0K9LGYHLmEltR3hsfAgLJL2UdrweQlvimVUepoxJbMXW1FgbA3623UhFFNruiTSawzxDCGNs0WA5L2iIepY4CIi8AREQBWK4AxOvtlKvqLiUgbE6/kpwWZIruaVcm/plP7VVH+LL/AJ3fmin/ANhav/Bd97PzRdfufKdj6MREWkrCIiAIiIAouKYZHUwvhmbmZI0tcPA8weRG4PIhSkQHz5xTwpNhM1pPapXvLYZL6g2zBjxydYO87E9QIIK+hsVwqOqhdDO0OY8EEHcXFrtPIjkRsuF8ZcEVGFOLow6al+q+wLmfsyAbfvbHTbZc/UabPuidXSa7YtlnBjkUalr2SD2Tr0O/81JXOcXHszuRnGazF5CIiiSC1biPSfXYsb+J+5bSoU+GNfKHv1AAAbbTnv13V1M1CWWZ9RW7I7V9njA6Uxw+0LEkut+HyWQRFXKW55ZdCKhFRQREUSQREQBERAFGqqvI5jbXzut5f1dSVic3e1QLdWxt1PLNc/y+5WQjnkqtk4pJctoyyy3AnDTsTrQXA/RqdwdKds77OLGNPPUAnoP3gVj8EwOTEqn6NTnKAM00liRE2/McyToBz8gV3nAMBioadsNO0Na3c83u+s9x5k/y2C3aWj8cjka/V7v8cOPJkboiLonICIiAIiIAiIgCIiAKjmggggEHQg6gjoQqogNF4i7H6Ore6SPPTyONyYsuQnW94yOpvoRsufYr2aYlSO92wVUYzaxOGa19C5jyDe1tG5ra69e9oq5VRlyiyFsoPMWfMhrSx2Wdj4njdr2uad7bEXG3yUoOvt5+i+g8TwKnqhaphilFre8Y1xte9gSLjVaDjHYhC4l1FPJAd2sd7yMHmLk57ep9Rosc9GvwnRq9Smu01k52inYzwjiFFmM1OZYm7yxFrhlzEXLAcw0120B1WIgr2P0B16HQ9dlinROHKOpVrKrOHh/mSUVFVUmoIiIAiIgCIiAKw2me9wgpIy6aQ2a1umpuSSeXnyVY+8nlEFIwyzO2DdbDYuJ2AFxcnQLsvAPZ2zDmmSQ97UvFnPOzAbXZHzsbak6nyW7T6dyeZcHJ1mtUVshz9mU4N4Sjw2lEUerzZ0zz8UkhADnHoNLAcgOe6zqIuquxwgiIgCIiAIiIAiIgCIiAIiIAiIgCIiALUeIey2hrLuEQglJJ7yABjiScxLmgZXkknUi/ituReNZBxPHuyetpWl1JIKpunskZJQSdwCSHD1HktRnmkgdkrIpIX3Is9pbsbEi+4vzFwvppRMSwiGpZkqYo5Wb5ZGNeL9bFUT00JGqrV218PsfO0U7XfCQbdFcXTcT7EqN5vTulpzro15ewnlo+5sOgI/1WF/2EzXNsRsD/AMsb+GvfLI9E/DOhH1T7j/JpYK8umaNyB5kLdYewR+a78QJB3yQZTb61iZSL25kH1WyYV2M4fCB3rX1Dr6mZ5ynoO7bZtvMG9zfTRerRfbIy9UfiJyFlUXvbHAx0sjzlaxguSf658tSbBbNg/ZZX1br1BFJFsQfbkPkxpt6kjyK7JhuBU9MLU8MUXL3bGt06XAU5aa9NCBit1ltvZvt+RguFODafDYstO27j+slcB3knMZnAbDk0aBZ1EWkyBERAERE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QDxUUDxQUFRUWFBQUFBgUFRUVFBQUFhQVFBQUFhQYHSYeFx0jGRUUHy8gIygsLCwsFR4xNTAqNSYrLCkBCQoKDgwOGg8PGikkHSQsLDAwMiwqLDAvLywsKSwsLCwsLCwsLCwvLC8sLCwsLC0sLCwsLCwsLCwsLCwsLCwsLP/AABEIAOAA4QMBIgACEQEDEQH/xAAcAAEAAQUBAQAAAAAAAAAAAAAABAEDBQYHAgj/xABFEAABAwIEAwUEBgcFCQEAAAABAAIDBBEFEiExBkFRBxNhcYEiIzKhFEJSkbHRJDNicoLh8BY0U5LBFzVDZHOEosLxFf/EABoBAQADAQEBAAAAAAAAAAAAAAACAwQFAQb/xAArEQACAgEDAwQABgMAAAAAAAAAAQIDEQQSMRMhQQUiMlFCYYGRodEjcfD/2gAMAwEAAhEDEQA/AO4IiIAvMkga0ucQABckmwAG5JOy8VVU2JjnyODWMaXOcdA1oFyT6LiXE/F02Kvc2/d0bXuDGtzNdMAQA6Uk6jS4FhbNzIuq7LI1rLLK65WS2xNwxvtcjuWYdGZ3gua6R12Qstpe5F5L8gNLc+S1LFeI66rblnqTG29y2nHdDlYF1y4281CZGGizRYDYBelybNXOXHZHYr0VcV7u7LTRKB/eqs/9xL+ayFLxJX04HcVT3AbNqAJWnS1i4+3bTqod1VVK+xPOS56eprG1G4YJ2ryNIbiMAA5y09y0H9qIkuAtfUEnbTmOiUlWyVjXxOa9jhdrmkFpHgQuFqRg3EsuGS97Fd8B0nh5Wv8ArYxsx418CDryI20axt7ZmC/RbVugdyRRsOxGOohZLC7NG9oc11iLg+B1HkVA4j4upsPZmqpQ0kXawXdI/W3ssGp157eK6WTmGYRclrO1etmd+iQQwx661AfJIehAa9ob5aqM3jzExc9/Ab62dT6N8Glrwbedz4rPLU1ReGzTHS2yWUjsaLlNB2q1kR/S4IpmWGtNmjk8Tke5wcfC7fy2/Ae0ihrXZIpg1/2JQYn89BmsHaC/skqyFsJ/FlU6pw+SNnRAUVhWEREAREQBERAEREAREQBERAERYnivHm0NFNUO+o32RyMjiGRtPQF7mi/igOadpnEprqgUcDndxE4mocNA+QGwaNdQCD4XN+QK1PF8LMkQbESC0ey0GwO2hV3CIXCPM8lz5CZHk7lzjck+KnLiXXt2ZXg7un06jXh8sw2BYdIwZpXPB1GUuDgRy5lZlEWec3N5ZphBQWEF4keRsC7UbWHrqvaKJMKhF91TPrax2vflvtfr+S9ICzhHaDU4RG+liayRpcXwmS/u8+4sLXGYE2NtSVagoyXGWdzpZnaue8lxFyTlbfYC508VbxHBmT6uvmtYEHbporWE4gTG8S/FEbO53AGh89Ctc7pWVpJ8cmKuiNdjb88E+pqBGwvcdBv+A+dlhYcdneMzYQWm9va1sPVRMT4kbLE9mUi9tb32eCfLZZ/CYssDLDdoPlp+Kjs6ccyXcm7OpLEGMPxJszdNHD4mndp5q7UUbJBaRjXfvAFYnEAI6mMxCznOs79oG9yQP60WcVU1tw4+S2DcsqXgjw08kZHcVFTEG/C1k8mVvk0kgeQWTg4nxGIDu6xzgNhMxj/vda5URFJX2LyQlpqnzE2TDO1GtY4Crghlbf2jAXRvy23DXkgm+u43W+4DxdTV1xTyXe34mPa5kjTz9lw9q2123HiuPK1NBm1BLXD4XsJbIw/aa8WIPktNetkn7jNZoItex4Z39Fz7gPj50kgpK4gSWAhlN/f20s7kJLW89fXoK6kJqayjkyi4PDCIikRCIiAIiIAiIgC5V2vYyJp4aFhuG2mnAItzDGuA5gAusftNXTcQqu6hkk3yMc+xNgcrSbX5bLgVFE4l0sussrnSPPMFxzZdSeZKy6q3ZHHlmrS09Sf5IlAKqIuId8IiIAiIgC8SPItYXuQD4Dqva8MlBJA+qbHzsHfgQiPD2sZSRWqphYWc1jrWG2o19brJrHYc7PLM/X4hGL/sjUfeb+qnHh/95Iy5RgYYo4RJFOA11zlNhq0jQgnXdTMHxWRsQa2J8gF8pHw6crnRbA+FrviaD5gFegOitdya7opVDT7MxtHQOdL304s61mN0Pdjlr11IWTRFTKTky+MVFYQREUSQREQFmppw8DUtc0hzHt0dG9pu17XDUEEA3HRdZ4B4u+n05ElhUQnJO0aAn6sgHRwB9QVyxTuFcY+hYjE/6k5FPL5uPun+JD7DycVt0lrjLa+GYNbTuhvXKO2IiLsHFCIiAIiIAiIgNG7U4ql0DO6eGU97VAH6x5JGRuv1b721vbldc+U/F+LJa6aUuzsjbIWMjJIADLD2m7F1wb9NlqvEWMOpyzJbW5IPMLjahu23ajtaZKqnc/Jm0UXDK8TxB7dL7joVKWRpp4ZuTTWUERF4ehEWIxLHjBJZ8ZyHQOB30BP3KUYOTwiMpqKyzLqgCtUlW2Vgcw3BVaipbG0ueQAOv4DqvMPOD3Kxk811UIo3PJtYaX68vmrGDURiisSS5xzu8HEC4+SjRP8ApT2us4RMNwHC3eO5HxAWXU5e1bfJCPue4IiKssCIiAKl1VeXsBBB1BFj5FAYSr4qa1+WNmfXLe4AJ2FjrdZDDax8gd3kZjLTbXY6XuFqckEkAcyWMuBcQ1wbfXkR56fetxw8u7lme+bI299721utNsIxj7TNVKUpe4kKPXU/eROb1GnmNR81IRZ08PJoaysM61wDjZrMNgmfcvLSx5O5fE50T3HzLCfVbAud9kOJaVNMf+HIJWbfBKNQOejmk/xBdEX0Nct0Uz5qcdsnEIiKZAIiIAiIgPnypgNJX1FLLmzd6+RrnX94x5zNfmPxEjcjmHcwV6q6JkotI0OHLw8iNQui9p3A5q2CqpR+lQtAA/xYgSSy32hmcR1uRzBHNKDE2yt+y4aOa7QgjfRcjVVOMt8Tr6O9Sj05FyioGQgiMWBN9ydfVSURYW2+7OiklwERUQ9KqLiGGsnaGyi4BuLEgg+YUpWKurbEwuebD5k9AvY5z25Iyxj3cGOjibRX19yRoL3d3nrvcXVigaK15lk1Y05WMOwOhueq2/gns7OJNFXXfqSH9zE1zmucWktu/TRuhIsdfLfWOGIiyEtO7ZHg7WuLA2st1lbrhvfyZz6repbtXxMuipmVVgOkFDE7o3nvnNyucBHyNze7Tp4b3Uxa9i2HSvdK43cLDuwDtrqLdVZWlJ4ZVY3FZSNhRW4L5G5viyjN521+auKstCIiAIiogKoiIDLdndV3WNBvKemkbtqXsLXjy9lrvuC7IuM9ndP3uNg8oKeR+/1n5WDTmMr3etl2Zd3TZ6SyfParHVlgIiLQZwiIgCIiALmvaD2V/SC6pw4BlQTeRhNmS3IuRyY7c9HE666rpSLxpPkHzXSY0WSGGpaWyMcWOGnsuGha5ZeOQOFwuxcS8HU2IMtVR3Itle32ZGgG9g8a28NtVzvE+xSeN36BUgs1OWYlrgeTQWtId5my59ujT7xOhVrZRWJdzXqzN3bu7NnWJbpfUa7K1hdX3sLXHcjXz5rMM7OsYB2pCOpldfz0YpNH2SYhK79IqIYma3yFz36/s5QP/L0VK0k8YZe9dDOVk1qvxuKD43a9Ati4S4H7/wDTcXtFTNDZIWPeGA2Nw6UHZug0PxZum87Fqah4cDDBH9IrpAe7MpzFmhBksBZmptYWLrkXsDbQsSlmr5O9xCQyPvdrdo4x9lrRoB5dNSTqrlCvT933ZUutq3hdkdKxntsp2ju8NjfO+wDSWGOFn72aztOgA8wuRDDJ3uc58gZncXODb7uJcfmSsu1oAsAAOgXpUWaqUuDoVen1w57sxUfDsY+Ivd6206aK43CSz9VLIzTrcE9bLIrwZgHBt9TqBzVPVm/Jq6FS8IjRVtTESX5ZW9Bo7zGin4bj0c/s6sfza7f0PNeFFrcPZKPbGo2I3C8zGXyX7f0RdLj8H+/9mwIsDh2IvieIpzcOv3b/AP1KzyrlHaQjLP8AsIiKJILCcVVQbE1rh8btDe1sttfHdZtW56drxZ7Q4dCLqcJKMk2QnFyi0jF8NYj3kZaTd0eh8Wn4T8iss94AJOwFysdheDCCSRzT7L8uVv2bX5+qkCkdW1MdHBcue4d6R9SMWL3HloNfOw5qzYrLMQ4KXZ0q8z5N87G8OD2T1rhrK8xR/wDSjIB0vbV4I/g8V0lQsGwmOkp44IBZkbcrb7nmXE8ySSSepKmruQiopJHBlJybbCIikRCIiAIiIAiIgCIiALFcU4+2go5ah9vYY4saT8cljkjHi51gsquQdtGJd9VU9IAbRtM0nQlxysFvJrv8yhOWyLZZXBzmoryaSah9RNJU1BzSzOzHo0bNa0cgAAPIDmrqoqrhTk5PLPq661XFRQREUCwh4lWGNoyi73GzR1KrQ4eI9T7Tz8TjqfIeCklgJBIFxt4L0p7vbhENmZbn+gREUCZZqqYSMLXf/DyKtYbjZjcIanS2jX66jlf81LVmppWyCzxcfMeR5KyMljEuCi2rd7o8mcRa7T176ZzWyHNCTbOdXMPIHqFsBkGXNcWte/K3VQlBoqUvvs0elGqsRji/WOANr23NvIKmF0FTicpioG+7a4CWYkNawHnqQTsdACfJdJ4d7IaWme2WcuqZW2deSwjDx9YMG/L4idlqq0cpd5GC7XKPaHc5xhGD12JH9EiLYibGZ/sstexs4/EfBoNrLr/BfBEWGRFrD3kr9ZZXABz9yGgfVaLmw++5WxNaALDQDQAbAKq6ddUa12OXOyU3mTCIitKwiIgCIiAIiIAiIgCIiAL5+4ueXYxXE8pGM9Gxtt8rL6BXzfUm9VVuIIJrKkkHl713s+m3osmrf+M6Hpyzcv1CIi459GEREBRVREAREQFFVEQHmSMOFnAEHcFYWpwqRpswuez7Jdaw6C5sVnEVkLHDgpuohasSOncH9o2Gx08cGtGWMa3JMCASAGm0oFpDsb7m9yN1sjePcPIv9Mp9r2MrQTvsCbk6bDXbqFw1UDbbLYta8cHNfpaz2l/B3KPj6gd8NVEfI/yUfE+0aihbdsomJ2bDZ59XXyj1Oq4sii9bPwkWR9MrXybZ0+ftkgbbLTVDtdbd0CBbld9jrbmOfkcjhfarQzWEkjqdxubVDCwCxA/Was5/a5FcfVCLixSOtmuUJ+mVv4to+j4pQ9ocwhwOxBBB8iF6XzrhOKVFG8Oo5nRga90bugJ11MV7c+S63wR2iMxC8crO4qBc92XZhI0bvjdYXHUWuPHdbqr42ccnKv0tlPPH2beiIrzKEREAREQBERAF8+8RUBgr6thv/eZZLkWuJT3w08ngeNrr6CXFu1H/AHu7fWmhPho6Xb7/AJLJq1ms3+nyxevzNYREXHPpAioiAqiKiAqo9PVZ3vFhZpAvffqoHEFaWBrW31NyRpoOV1cwJjsjnOBGZ1xfe1t1dsxDczP1c27F45/YyaIipNAREQBERAUJRUezMCDzBH3qHhEt4rG92uczXwOnyspY7ZIuWJJE5ERRJBedQ5rmOLHsOZj26OY4bOB/q6qqr1Np5R5KKksPg7VwDxX9PpbyaTRERzDq7KCJGjcNcNfA3Fza62ZfPnD+PnD6yOpu7uwSyoa3d8TgRtzyuLXfwr6BjkDmhzTcEAgjmCLgrt0W9SGfJ8tqqOjY4+PB6REV5mCIiAIiIAuP9s9O5ldTTEew+Ew3B+s15dYjp7xtvX17AtX7R+GTX4fJHGAZWe8h6l7dcoPIuF2+ZCrsjui0WVT2TUvo4uisUkpc32viHsuvoQ4aG45HRX1wpJxeGfWwmpxUlwwiIokgiIgIFThplkBkILG7NAOvmf66KcAqopOTfYjGCi215CoqookgiIgCIqICBWSkytYCQLZ3EaGw8fT5rzgTfdF32nuPpt+atVrzO/u4htpI/kG31aDzWTggDGhrdgLDmr5PEMGaC3WOXguIiKg0hERAeZIw4EHUHQrqfZTxYZ4TSTn30AAYXG7pYNmu8S2wad/qk7rlylYNiP0WsgqAD7uQA2Nrxv8AYe3odHX15gbbrVprdk8eGYNdQrK93lH0MipmHVF2T5sqiIgCIiAIiIDj/arwhJBM6upxmieWmoaN2OsGiQDmDaxtsTfUEkaVBUNeLtNx+HgV9JyRhzS1wBBBBBFwQdCCOYXCeP8Ag/8A/KqO9it9FneGtFyXRvDLlpvuCQ9wI5G1tBfFqaNy3R5OlotV03sl8X/Bh0VAVVco+hCIi8BRVREARFDq8VZE4Nfe5F9BfS5H+hUlFvsiMpKKzIlNeDtruPu0K9LGYHLmEltR3hsfAgLJL2UdrweQlvimVUepoxJbMXW1FgbA3623UhFFNruiTSawzxDCGNs0WA5L2iIepY4CIi8AREQBWK4AxOvtlKvqLiUgbE6/kpwWZIruaVcm/plP7VVH+LL/AJ3fmin/ANhav/Bd97PzRdfufKdj6MREWkrCIiAIiIAouKYZHUwvhmbmZI0tcPA8weRG4PIhSkQHz5xTwpNhM1pPapXvLYZL6g2zBjxydYO87E9QIIK+hsVwqOqhdDO0OY8EEHcXFrtPIjkRsuF8ZcEVGFOLow6al+q+wLmfsyAbfvbHTbZc/UabPuidXSa7YtlnBjkUalr2SD2Tr0O/81JXOcXHszuRnGazF5CIiiSC1biPSfXYsb+J+5bSoU+GNfKHv1AAAbbTnv13V1M1CWWZ9RW7I7V9njA6Uxw+0LEkut+HyWQRFXKW55ZdCKhFRQREUSQREQBERAFGqqvI5jbXzut5f1dSVic3e1QLdWxt1PLNc/y+5WQjnkqtk4pJctoyyy3AnDTsTrQXA/RqdwdKds77OLGNPPUAnoP3gVj8EwOTEqn6NTnKAM00liRE2/McyToBz8gV3nAMBioadsNO0Na3c83u+s9x5k/y2C3aWj8cjka/V7v8cOPJkboiLonICIiAIiIAiIgCIiAKjmggggEHQg6gjoQqogNF4i7H6Ore6SPPTyONyYsuQnW94yOpvoRsufYr2aYlSO92wVUYzaxOGa19C5jyDe1tG5ra69e9oq5VRlyiyFsoPMWfMhrSx2Wdj4njdr2uad7bEXG3yUoOvt5+i+g8TwKnqhaphilFre8Y1xte9gSLjVaDjHYhC4l1FPJAd2sd7yMHmLk57ep9Rosc9GvwnRq9Smu01k52inYzwjiFFmM1OZYm7yxFrhlzEXLAcw0120B1WIgr2P0B16HQ9dlinROHKOpVrKrOHh/mSUVFVUmoIiIAiIgCIiAKw2me9wgpIy6aQ2a1umpuSSeXnyVY+8nlEFIwyzO2DdbDYuJ2AFxcnQLsvAPZ2zDmmSQ97UvFnPOzAbXZHzsbak6nyW7T6dyeZcHJ1mtUVshz9mU4N4Sjw2lEUerzZ0zz8UkhADnHoNLAcgOe6zqIuquxwgiIgCIiAIiIAiIgCIiAIiIAiIgCIiALUeIey2hrLuEQglJJ7yABjiScxLmgZXkknUi/ituReNZBxPHuyetpWl1JIKpunskZJQSdwCSHD1HktRnmkgdkrIpIX3Is9pbsbEi+4vzFwvppRMSwiGpZkqYo5Wb5ZGNeL9bFUT00JGqrV218PsfO0U7XfCQbdFcXTcT7EqN5vTulpzro15ewnlo+5sOgI/1WF/2EzXNsRsD/AMsb+GvfLI9E/DOhH1T7j/JpYK8umaNyB5kLdYewR+a78QJB3yQZTb61iZSL25kH1WyYV2M4fCB3rX1Dr6mZ5ynoO7bZtvMG9zfTRerRfbIy9UfiJyFlUXvbHAx0sjzlaxguSf658tSbBbNg/ZZX1br1BFJFsQfbkPkxpt6kjyK7JhuBU9MLU8MUXL3bGt06XAU5aa9NCBit1ltvZvt+RguFODafDYstO27j+slcB3knMZnAbDk0aBZ1EWkyBERAEREB/9k="/>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QDxUUDxQUFRUWFBQUFBgUFRUVFBQUFhQVFBQUFhQYHSYeFx0jGRUUHy8gIygsLCwsFR4xNTAqNSYrLCkBCQoKDgwOGg8PGikkHSQsLDAwMiwqLDAvLywsKSwsLCwsLCwsLCwvLC8sLCwsLC0sLCwsLCwsLCwsLCwsLCwsLP/AABEIAOAA4QMBIgACEQEDEQH/xAAcAAEAAQUBAQAAAAAAAAAAAAAABAEDBQYHAgj/xABFEAABAwIEAwUEBgcFCQEAAAABAAIDBBEFEiExBkFRBxNhcYEiIzKhFEJSkbHRJDNicoLh8BY0U5LBFzVDZHOEosLxFf/EABoBAQADAQEBAAAAAAAAAAAAAAACAwQFAQb/xAArEQACAgEDAwQABgMAAAAAAAAAAQIDEQQSMRMhQQUiMlFCYYGRodEjcfD/2gAMAwEAAhEDEQA/AO4IiIAvMkga0ucQABckmwAG5JOy8VVU2JjnyODWMaXOcdA1oFyT6LiXE/F02Kvc2/d0bXuDGtzNdMAQA6Uk6jS4FhbNzIuq7LI1rLLK65WS2xNwxvtcjuWYdGZ3gua6R12Qstpe5F5L8gNLc+S1LFeI66rblnqTG29y2nHdDlYF1y4281CZGGizRYDYBelybNXOXHZHYr0VcV7u7LTRKB/eqs/9xL+ayFLxJX04HcVT3AbNqAJWnS1i4+3bTqod1VVK+xPOS56eprG1G4YJ2ryNIbiMAA5y09y0H9qIkuAtfUEnbTmOiUlWyVjXxOa9jhdrmkFpHgQuFqRg3EsuGS97Fd8B0nh5Wv8ArYxsx418CDryI20axt7ZmC/RbVugdyRRsOxGOohZLC7NG9oc11iLg+B1HkVA4j4upsPZmqpQ0kXawXdI/W3ssGp157eK6WTmGYRclrO1etmd+iQQwx661AfJIehAa9ob5aqM3jzExc9/Ab62dT6N8Glrwbedz4rPLU1ReGzTHS2yWUjsaLlNB2q1kR/S4IpmWGtNmjk8Tke5wcfC7fy2/Ae0ihrXZIpg1/2JQYn89BmsHaC/skqyFsJ/FlU6pw+SNnRAUVhWEREAREQBERAEREAREQBERAERYnivHm0NFNUO+o32RyMjiGRtPQF7mi/igOadpnEprqgUcDndxE4mocNA+QGwaNdQCD4XN+QK1PF8LMkQbESC0ey0GwO2hV3CIXCPM8lz5CZHk7lzjck+KnLiXXt2ZXg7un06jXh8sw2BYdIwZpXPB1GUuDgRy5lZlEWec3N5ZphBQWEF4keRsC7UbWHrqvaKJMKhF91TPrax2vflvtfr+S9ICzhHaDU4RG+liayRpcXwmS/u8+4sLXGYE2NtSVagoyXGWdzpZnaue8lxFyTlbfYC508VbxHBmT6uvmtYEHbporWE4gTG8S/FEbO53AGh89Ctc7pWVpJ8cmKuiNdjb88E+pqBGwvcdBv+A+dlhYcdneMzYQWm9va1sPVRMT4kbLE9mUi9tb32eCfLZZ/CYssDLDdoPlp+Kjs6ccyXcm7OpLEGMPxJszdNHD4mndp5q7UUbJBaRjXfvAFYnEAI6mMxCznOs79oG9yQP60WcVU1tw4+S2DcsqXgjw08kZHcVFTEG/C1k8mVvk0kgeQWTg4nxGIDu6xzgNhMxj/vda5URFJX2LyQlpqnzE2TDO1GtY4Crghlbf2jAXRvy23DXkgm+u43W+4DxdTV1xTyXe34mPa5kjTz9lw9q2123HiuPK1NBm1BLXD4XsJbIw/aa8WIPktNetkn7jNZoItex4Z39Fz7gPj50kgpK4gSWAhlN/f20s7kJLW89fXoK6kJqayjkyi4PDCIikRCIiAIiIAiIgC5V2vYyJp4aFhuG2mnAItzDGuA5gAusftNXTcQqu6hkk3yMc+xNgcrSbX5bLgVFE4l0sussrnSPPMFxzZdSeZKy6q3ZHHlmrS09Sf5IlAKqIuId8IiIAiIgC8SPItYXuQD4Dqva8MlBJA+qbHzsHfgQiPD2sZSRWqphYWc1jrWG2o19brJrHYc7PLM/X4hGL/sjUfeb+qnHh/95Iy5RgYYo4RJFOA11zlNhq0jQgnXdTMHxWRsQa2J8gF8pHw6crnRbA+FrviaD5gFegOitdya7opVDT7MxtHQOdL304s61mN0Pdjlr11IWTRFTKTky+MVFYQREUSQREQFmppw8DUtc0hzHt0dG9pu17XDUEEA3HRdZ4B4u+n05ElhUQnJO0aAn6sgHRwB9QVyxTuFcY+hYjE/6k5FPL5uPun+JD7DycVt0lrjLa+GYNbTuhvXKO2IiLsHFCIiAIiIAiIgNG7U4ql0DO6eGU97VAH6x5JGRuv1b721vbldc+U/F+LJa6aUuzsjbIWMjJIADLD2m7F1wb9NlqvEWMOpyzJbW5IPMLjahu23ajtaZKqnc/Jm0UXDK8TxB7dL7joVKWRpp4ZuTTWUERF4ehEWIxLHjBJZ8ZyHQOB30BP3KUYOTwiMpqKyzLqgCtUlW2Vgcw3BVaipbG0ueQAOv4DqvMPOD3Kxk811UIo3PJtYaX68vmrGDURiisSS5xzu8HEC4+SjRP8ApT2us4RMNwHC3eO5HxAWXU5e1bfJCPue4IiKssCIiAKl1VeXsBBB1BFj5FAYSr4qa1+WNmfXLe4AJ2FjrdZDDax8gd3kZjLTbXY6XuFqckEkAcyWMuBcQ1wbfXkR56fetxw8u7lme+bI299721utNsIxj7TNVKUpe4kKPXU/eROb1GnmNR81IRZ08PJoaysM61wDjZrMNgmfcvLSx5O5fE50T3HzLCfVbAud9kOJaVNMf+HIJWbfBKNQOejmk/xBdEX0Nct0Uz5qcdsnEIiKZAIiIAiIgPnypgNJX1FLLmzd6+RrnX94x5zNfmPxEjcjmHcwV6q6JkotI0OHLw8iNQui9p3A5q2CqpR+lQtAA/xYgSSy32hmcR1uRzBHNKDE2yt+y4aOa7QgjfRcjVVOMt8Tr6O9Sj05FyioGQgiMWBN9ydfVSURYW2+7OiklwERUQ9KqLiGGsnaGyi4BuLEgg+YUpWKurbEwuebD5k9AvY5z25Iyxj3cGOjibRX19yRoL3d3nrvcXVigaK15lk1Y05WMOwOhueq2/gns7OJNFXXfqSH9zE1zmucWktu/TRuhIsdfLfWOGIiyEtO7ZHg7WuLA2st1lbrhvfyZz6repbtXxMuipmVVgOkFDE7o3nvnNyucBHyNze7Tp4b3Uxa9i2HSvdK43cLDuwDtrqLdVZWlJ4ZVY3FZSNhRW4L5G5viyjN521+auKstCIiAIiogKoiIDLdndV3WNBvKemkbtqXsLXjy9lrvuC7IuM9ndP3uNg8oKeR+/1n5WDTmMr3etl2Zd3TZ6SyfParHVlgIiLQZwiIgCIiALmvaD2V/SC6pw4BlQTeRhNmS3IuRyY7c9HE666rpSLxpPkHzXSY0WSGGpaWyMcWOGnsuGha5ZeOQOFwuxcS8HU2IMtVR3Itle32ZGgG9g8a28NtVzvE+xSeN36BUgs1OWYlrgeTQWtId5my59ujT7xOhVrZRWJdzXqzN3bu7NnWJbpfUa7K1hdX3sLXHcjXz5rMM7OsYB2pCOpldfz0YpNH2SYhK79IqIYma3yFz36/s5QP/L0VK0k8YZe9dDOVk1qvxuKD43a9Ati4S4H7/wDTcXtFTNDZIWPeGA2Nw6UHZug0PxZum87Fqah4cDDBH9IrpAe7MpzFmhBksBZmptYWLrkXsDbQsSlmr5O9xCQyPvdrdo4x9lrRoB5dNSTqrlCvT933ZUutq3hdkdKxntsp2ju8NjfO+wDSWGOFn72aztOgA8wuRDDJ3uc58gZncXODb7uJcfmSsu1oAsAAOgXpUWaqUuDoVen1w57sxUfDsY+Ivd6206aK43CSz9VLIzTrcE9bLIrwZgHBt9TqBzVPVm/Jq6FS8IjRVtTESX5ZW9Bo7zGin4bj0c/s6sfza7f0PNeFFrcPZKPbGo2I3C8zGXyX7f0RdLj8H+/9mwIsDh2IvieIpzcOv3b/AP1KzyrlHaQjLP8AsIiKJILCcVVQbE1rh8btDe1sttfHdZtW56drxZ7Q4dCLqcJKMk2QnFyi0jF8NYj3kZaTd0eh8Wn4T8iss94AJOwFysdheDCCSRzT7L8uVv2bX5+qkCkdW1MdHBcue4d6R9SMWL3HloNfOw5qzYrLMQ4KXZ0q8z5N87G8OD2T1rhrK8xR/wDSjIB0vbV4I/g8V0lQsGwmOkp44IBZkbcrb7nmXE8ySSSepKmruQiopJHBlJybbCIikRCIiAIiIAiIgCIiALFcU4+2go5ah9vYY4saT8cljkjHi51gsquQdtGJd9VU9IAbRtM0nQlxysFvJrv8yhOWyLZZXBzmoryaSah9RNJU1BzSzOzHo0bNa0cgAAPIDmrqoqrhTk5PLPq661XFRQREUCwh4lWGNoyi73GzR1KrQ4eI9T7Tz8TjqfIeCklgJBIFxt4L0p7vbhENmZbn+gREUCZZqqYSMLXf/DyKtYbjZjcIanS2jX66jlf81LVmppWyCzxcfMeR5KyMljEuCi2rd7o8mcRa7T176ZzWyHNCTbOdXMPIHqFsBkGXNcWte/K3VQlBoqUvvs0elGqsRji/WOANr23NvIKmF0FTicpioG+7a4CWYkNawHnqQTsdACfJdJ4d7IaWme2WcuqZW2deSwjDx9YMG/L4idlqq0cpd5GC7XKPaHc5xhGD12JH9EiLYibGZ/sstexs4/EfBoNrLr/BfBEWGRFrD3kr9ZZXABz9yGgfVaLmw++5WxNaALDQDQAbAKq6ddUa12OXOyU3mTCIitKwiIgCIiAIiIAiIgCIiAL5+4ueXYxXE8pGM9Gxtt8rL6BXzfUm9VVuIIJrKkkHl713s+m3osmrf+M6Hpyzcv1CIi459GEREBRVREAREQFFVEQHmSMOFnAEHcFYWpwqRpswuez7Jdaw6C5sVnEVkLHDgpuohasSOncH9o2Gx08cGtGWMa3JMCASAGm0oFpDsb7m9yN1sjePcPIv9Mp9r2MrQTvsCbk6bDXbqFw1UDbbLYta8cHNfpaz2l/B3KPj6gd8NVEfI/yUfE+0aihbdsomJ2bDZ59XXyj1Oq4sii9bPwkWR9MrXybZ0+ftkgbbLTVDtdbd0CBbld9jrbmOfkcjhfarQzWEkjqdxubVDCwCxA/Was5/a5FcfVCLixSOtmuUJ+mVv4to+j4pQ9ocwhwOxBBB8iF6XzrhOKVFG8Oo5nRga90bugJ11MV7c+S63wR2iMxC8crO4qBc92XZhI0bvjdYXHUWuPHdbqr42ccnKv0tlPPH2beiIrzKEREAREQBERAF8+8RUBgr6thv/eZZLkWuJT3w08ngeNrr6CXFu1H/AHu7fWmhPho6Xb7/AJLJq1ms3+nyxevzNYREXHPpAioiAqiKiAqo9PVZ3vFhZpAvffqoHEFaWBrW31NyRpoOV1cwJjsjnOBGZ1xfe1t1dsxDczP1c27F45/YyaIipNAREQBERAUJRUezMCDzBH3qHhEt4rG92uczXwOnyspY7ZIuWJJE5ERRJBedQ5rmOLHsOZj26OY4bOB/q6qqr1Np5R5KKksPg7VwDxX9PpbyaTRERzDq7KCJGjcNcNfA3Fza62ZfPnD+PnD6yOpu7uwSyoa3d8TgRtzyuLXfwr6BjkDmhzTcEAgjmCLgrt0W9SGfJ8tqqOjY4+PB6REV5mCIiAIiIAuP9s9O5ldTTEew+Ew3B+s15dYjp7xtvX17AtX7R+GTX4fJHGAZWe8h6l7dcoPIuF2+ZCrsjui0WVT2TUvo4uisUkpc32viHsuvoQ4aG45HRX1wpJxeGfWwmpxUlwwiIokgiIgIFThplkBkILG7NAOvmf66KcAqopOTfYjGCi215CoqookgiIgCIqICBWSkytYCQLZ3EaGw8fT5rzgTfdF32nuPpt+atVrzO/u4htpI/kG31aDzWTggDGhrdgLDmr5PEMGaC3WOXguIiKg0hERAeZIw4EHUHQrqfZTxYZ4TSTn30AAYXG7pYNmu8S2wad/qk7rlylYNiP0WsgqAD7uQA2Nrxv8AYe3odHX15gbbrVprdk8eGYNdQrK93lH0MipmHVF2T5sqiIgCIiAIiIDj/arwhJBM6upxmieWmoaN2OsGiQDmDaxtsTfUEkaVBUNeLtNx+HgV9JyRhzS1wBBBBBFwQdCCOYXCeP8Ag/8A/KqO9it9FneGtFyXRvDLlpvuCQ9wI5G1tBfFqaNy3R5OlotV03sl8X/Bh0VAVVco+hCIi8BRVREARFDq8VZE4Nfe5F9BfS5H+hUlFvsiMpKKzIlNeDtruPu0K9LGYHLmEltR3hsfAgLJL2UdrweQlvimVUepoxJbMXW1FgbA3623UhFFNruiTSawzxDCGNs0WA5L2iIepY4CIi8AREQBWK4AxOvtlKvqLiUgbE6/kpwWZIruaVcm/plP7VVH+LL/AJ3fmin/ANhav/Bd97PzRdfufKdj6MREWkrCIiAIiIAouKYZHUwvhmbmZI0tcPA8weRG4PIhSkQHz5xTwpNhM1pPapXvLYZL6g2zBjxydYO87E9QIIK+hsVwqOqhdDO0OY8EEHcXFrtPIjkRsuF8ZcEVGFOLow6al+q+wLmfsyAbfvbHTbZc/UabPuidXSa7YtlnBjkUalr2SD2Tr0O/81JXOcXHszuRnGazF5CIiiSC1biPSfXYsb+J+5bSoU+GNfKHv1AAAbbTnv13V1M1CWWZ9RW7I7V9njA6Uxw+0LEkut+HyWQRFXKW55ZdCKhFRQREUSQREQBERAFGqqvI5jbXzut5f1dSVic3e1QLdWxt1PLNc/y+5WQjnkqtk4pJctoyyy3AnDTsTrQXA/RqdwdKds77OLGNPPUAnoP3gVj8EwOTEqn6NTnKAM00liRE2/McyToBz8gV3nAMBioadsNO0Na3c83u+s9x5k/y2C3aWj8cjka/V7v8cOPJkboiLonICIiAIiIAiIgCIiAKjmggggEHQg6gjoQqogNF4i7H6Ore6SPPTyONyYsuQnW94yOpvoRsufYr2aYlSO92wVUYzaxOGa19C5jyDe1tG5ra69e9oq5VRlyiyFsoPMWfMhrSx2Wdj4njdr2uad7bEXG3yUoOvt5+i+g8TwKnqhaphilFre8Y1xte9gSLjVaDjHYhC4l1FPJAd2sd7yMHmLk57ep9Rosc9GvwnRq9Smu01k52inYzwjiFFmM1OZYm7yxFrhlzEXLAcw0120B1WIgr2P0B16HQ9dlinROHKOpVrKrOHh/mSUVFVUmoIiIAiIgCIiAKw2me9wgpIy6aQ2a1umpuSSeXnyVY+8nlEFIwyzO2DdbDYuJ2AFxcnQLsvAPZ2zDmmSQ97UvFnPOzAbXZHzsbak6nyW7T6dyeZcHJ1mtUVshz9mU4N4Sjw2lEUerzZ0zz8UkhADnHoNLAcgOe6zqIuquxwgiIgCIiAIiIAiIgCIiAIiIAiIgCIiALUeIey2hrLuEQglJJ7yABjiScxLmgZXkknUi/ituReNZBxPHuyetpWl1JIKpunskZJQSdwCSHD1HktRnmkgdkrIpIX3Is9pbsbEi+4vzFwvppRMSwiGpZkqYo5Wb5ZGNeL9bFUT00JGqrV218PsfO0U7XfCQbdFcXTcT7EqN5vTulpzro15ewnlo+5sOgI/1WF/2EzXNsRsD/AMsb+GvfLI9E/DOhH1T7j/JpYK8umaNyB5kLdYewR+a78QJB3yQZTb61iZSL25kH1WyYV2M4fCB3rX1Dr6mZ5ynoO7bZtvMG9zfTRerRfbIy9UfiJyFlUXvbHAx0sjzlaxguSf658tSbBbNg/ZZX1br1BFJFsQfbkPkxpt6kjyK7JhuBU9MLU8MUXL3bGt06XAU5aa9NCBit1ltvZvt+RguFODafDYstO27j+slcB3knMZnAbDk0aBZ1EWkyBERAEREB/9k="/>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8" descr="http://www.clker.com/cliparts/s/6/X/X/Y/o/color-chain-links-long-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86623">
            <a:off x="3408321" y="1852792"/>
            <a:ext cx="2327359" cy="2326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5716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7" name="Rectangle 13"/>
          <p:cNvSpPr>
            <a:spLocks noChangeArrowheads="1"/>
          </p:cNvSpPr>
          <p:nvPr/>
        </p:nvSpPr>
        <p:spPr bwMode="black">
          <a:xfrm>
            <a:off x="0" y="762000"/>
            <a:ext cx="9144000" cy="554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eaLnBrk="0" hangingPunct="0">
              <a:spcBef>
                <a:spcPct val="20000"/>
              </a:spcBef>
            </a:pPr>
            <a:r>
              <a:rPr kumimoji="1" lang="en-US" sz="2400" b="1" dirty="0" smtClean="0">
                <a:latin typeface="Kristen ITC" pitchFamily="66" charset="0"/>
              </a:rPr>
              <a:t>Structure:  </a:t>
            </a:r>
            <a:r>
              <a:rPr kumimoji="1" lang="en-US" sz="2400" dirty="0" smtClean="0">
                <a:latin typeface="Kristen ITC" pitchFamily="66" charset="0"/>
              </a:rPr>
              <a:t>Proteins </a:t>
            </a:r>
            <a:r>
              <a:rPr kumimoji="1" lang="en-US" sz="2400" dirty="0">
                <a:latin typeface="Kristen ITC" pitchFamily="66" charset="0"/>
              </a:rPr>
              <a:t>are made from many </a:t>
            </a:r>
            <a:r>
              <a:rPr kumimoji="1" lang="en-US" sz="2400" dirty="0" smtClean="0">
                <a:latin typeface="Kristen ITC" pitchFamily="66" charset="0"/>
              </a:rPr>
              <a:t>____________________________ </a:t>
            </a:r>
            <a:r>
              <a:rPr kumimoji="1" lang="en-US" sz="2400" dirty="0">
                <a:latin typeface="Kristen ITC" pitchFamily="66" charset="0"/>
              </a:rPr>
              <a:t>connected together in different arrangements</a:t>
            </a:r>
            <a:r>
              <a:rPr kumimoji="1" lang="en-US" sz="2400" dirty="0" smtClean="0">
                <a:latin typeface="Kristen ITC" pitchFamily="66" charset="0"/>
              </a:rPr>
              <a:t>.</a:t>
            </a:r>
          </a:p>
          <a:p>
            <a:pPr algn="ctr" eaLnBrk="0" hangingPunct="0">
              <a:spcBef>
                <a:spcPct val="20000"/>
              </a:spcBef>
            </a:pPr>
            <a:endParaRPr kumimoji="1" lang="en-US" sz="2400" dirty="0">
              <a:latin typeface="Kristen ITC" pitchFamily="66" charset="0"/>
            </a:endParaRPr>
          </a:p>
          <a:p>
            <a:pPr algn="ctr" eaLnBrk="0" hangingPunct="0">
              <a:spcBef>
                <a:spcPct val="20000"/>
              </a:spcBef>
            </a:pPr>
            <a:r>
              <a:rPr kumimoji="1" lang="en-US" sz="2400" b="1" dirty="0">
                <a:latin typeface="Kristen ITC" pitchFamily="66" charset="0"/>
              </a:rPr>
              <a:t>Function:  </a:t>
            </a:r>
            <a:r>
              <a:rPr kumimoji="1" lang="en-US" sz="2400" dirty="0">
                <a:latin typeface="Kristen ITC" pitchFamily="66" charset="0"/>
              </a:rPr>
              <a:t>Provide the </a:t>
            </a:r>
            <a:r>
              <a:rPr kumimoji="1" lang="en-US" sz="2400" dirty="0" smtClean="0">
                <a:latin typeface="Kristen ITC" pitchFamily="66" charset="0"/>
              </a:rPr>
              <a:t>_______________________________your </a:t>
            </a:r>
            <a:r>
              <a:rPr kumimoji="1" lang="en-US" sz="2400" dirty="0">
                <a:latin typeface="Kristen ITC" pitchFamily="66" charset="0"/>
              </a:rPr>
              <a:t>body needs to grow and repair itself</a:t>
            </a:r>
          </a:p>
          <a:p>
            <a:pPr marL="342900" indent="-342900" eaLnBrk="0" hangingPunct="0">
              <a:spcBef>
                <a:spcPct val="20000"/>
              </a:spcBef>
              <a:buFontTx/>
              <a:buChar char="•"/>
            </a:pPr>
            <a:endParaRPr kumimoji="1" lang="en-US" sz="3200" dirty="0">
              <a:latin typeface="Kristen ITC" pitchFamily="66" charset="0"/>
            </a:endParaRPr>
          </a:p>
          <a:p>
            <a:pPr marL="342900" indent="-342900" eaLnBrk="0" hangingPunct="0">
              <a:spcBef>
                <a:spcPct val="20000"/>
              </a:spcBef>
              <a:buFontTx/>
              <a:buChar char="•"/>
            </a:pPr>
            <a:endParaRPr kumimoji="1" lang="en-US" sz="2000" dirty="0">
              <a:latin typeface="Kristen ITC" pitchFamily="66" charset="0"/>
            </a:endParaRPr>
          </a:p>
        </p:txBody>
      </p:sp>
      <p:sp>
        <p:nvSpPr>
          <p:cNvPr id="2" name="TextBox 1"/>
          <p:cNvSpPr txBox="1"/>
          <p:nvPr/>
        </p:nvSpPr>
        <p:spPr>
          <a:xfrm>
            <a:off x="2133600" y="1"/>
            <a:ext cx="4724400" cy="584775"/>
          </a:xfrm>
          <a:prstGeom prst="rect">
            <a:avLst/>
          </a:prstGeom>
          <a:noFill/>
        </p:spPr>
        <p:txBody>
          <a:bodyPr wrap="square" rtlCol="0">
            <a:spAutoFit/>
          </a:bodyPr>
          <a:lstStyle/>
          <a:p>
            <a:pPr algn="ctr"/>
            <a:r>
              <a:rPr lang="en-US" sz="3200" dirty="0" smtClean="0">
                <a:ln>
                  <a:solidFill>
                    <a:sysClr val="windowText" lastClr="000000"/>
                  </a:solidFill>
                </a:ln>
                <a:latin typeface="Ravie" pitchFamily="82" charset="0"/>
              </a:rPr>
              <a:t>Protein</a:t>
            </a:r>
            <a:endParaRPr lang="en-US" sz="6600" dirty="0">
              <a:ln>
                <a:solidFill>
                  <a:sysClr val="windowText" lastClr="000000"/>
                </a:solidFill>
              </a:ln>
              <a:latin typeface="Ravie" pitchFamily="82" charset="0"/>
            </a:endParaRPr>
          </a:p>
        </p:txBody>
      </p:sp>
      <p:sp>
        <p:nvSpPr>
          <p:cNvPr id="3" name="Rectangle 2"/>
          <p:cNvSpPr/>
          <p:nvPr/>
        </p:nvSpPr>
        <p:spPr>
          <a:xfrm>
            <a:off x="0" y="3533001"/>
            <a:ext cx="9144000" cy="3308598"/>
          </a:xfrm>
          <a:prstGeom prst="rect">
            <a:avLst/>
          </a:prstGeom>
        </p:spPr>
        <p:txBody>
          <a:bodyPr wrap="square">
            <a:spAutoFit/>
          </a:bodyPr>
          <a:lstStyle/>
          <a:p>
            <a:pPr algn="ctr"/>
            <a:r>
              <a:rPr lang="en-US" sz="3200" dirty="0" smtClean="0">
                <a:ln>
                  <a:solidFill>
                    <a:sysClr val="windowText" lastClr="000000"/>
                  </a:solidFill>
                </a:ln>
                <a:latin typeface="Ravie" pitchFamily="82" charset="0"/>
              </a:rPr>
              <a:t>Complete proteins:  </a:t>
            </a:r>
          </a:p>
          <a:p>
            <a:pPr algn="ctr"/>
            <a:endParaRPr lang="en-US" sz="1100" dirty="0" smtClean="0">
              <a:latin typeface="Comic Sans MS" pitchFamily="66" charset="0"/>
            </a:endParaRPr>
          </a:p>
          <a:p>
            <a:pPr algn="ctr"/>
            <a:r>
              <a:rPr lang="en-US" sz="2400" dirty="0" smtClean="0">
                <a:latin typeface="Kristen ITC" pitchFamily="66" charset="0"/>
              </a:rPr>
              <a:t>Foods containing:							</a:t>
            </a:r>
          </a:p>
          <a:p>
            <a:pPr algn="ctr"/>
            <a:endParaRPr lang="en-US" dirty="0" smtClean="0">
              <a:latin typeface="Kristen ITC" pitchFamily="66" charset="0"/>
            </a:endParaRPr>
          </a:p>
          <a:p>
            <a:pPr algn="ctr"/>
            <a:endParaRPr lang="en-US" dirty="0" smtClean="0">
              <a:latin typeface="Kristen ITC" pitchFamily="66" charset="0"/>
            </a:endParaRPr>
          </a:p>
          <a:p>
            <a:pPr algn="ctr"/>
            <a:endParaRPr lang="en-US" dirty="0" smtClean="0">
              <a:latin typeface="Kristen ITC" pitchFamily="66" charset="0"/>
            </a:endParaRPr>
          </a:p>
          <a:p>
            <a:pPr algn="ctr"/>
            <a:endParaRPr lang="en-US" dirty="0" smtClean="0">
              <a:latin typeface="Kristen ITC" pitchFamily="66" charset="0"/>
            </a:endParaRPr>
          </a:p>
          <a:p>
            <a:pPr algn="ctr"/>
            <a:endParaRPr lang="en-US" sz="1100" b="1" dirty="0" smtClean="0">
              <a:latin typeface="Kristen ITC" pitchFamily="66" charset="0"/>
            </a:endParaRPr>
          </a:p>
          <a:p>
            <a:pPr algn="ctr"/>
            <a:endParaRPr lang="en-US" sz="1100" dirty="0" smtClean="0">
              <a:latin typeface="Kristen ITC" pitchFamily="66" charset="0"/>
            </a:endParaRPr>
          </a:p>
          <a:p>
            <a:pPr algn="ctr"/>
            <a:endParaRPr lang="en-US" sz="2400" dirty="0" smtClean="0">
              <a:latin typeface="Kristen ITC" pitchFamily="66" charset="0"/>
            </a:endParaRPr>
          </a:p>
          <a:p>
            <a:pPr algn="ctr"/>
            <a:r>
              <a:rPr lang="en-US" sz="2400" b="1" dirty="0" smtClean="0">
                <a:latin typeface="Kristen ITC" pitchFamily="66" charset="0"/>
              </a:rPr>
              <a:t>Examples:  </a:t>
            </a:r>
            <a:r>
              <a:rPr lang="en-US" sz="2400" dirty="0" smtClean="0">
                <a:latin typeface="Kristen ITC" pitchFamily="66" charset="0"/>
              </a:rPr>
              <a:t>fish, meat, eggs, milk, cheese</a:t>
            </a:r>
            <a:endParaRPr lang="en-US" sz="2400" dirty="0">
              <a:latin typeface="Kristen ITC" pitchFamily="66" charset="0"/>
            </a:endParaRPr>
          </a:p>
        </p:txBody>
      </p:sp>
      <p:pic>
        <p:nvPicPr>
          <p:cNvPr id="6" name="Picture 12" descr="http://www.illustrationsof.com/royalty-free-eggs-clipart-illustration-6605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158"/>
          <a:stretch/>
        </p:blipFill>
        <p:spPr bwMode="auto">
          <a:xfrm>
            <a:off x="6338954" y="5402786"/>
            <a:ext cx="784950" cy="7322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us.123rf.com/400wm/400/400/picpics/picpics0802/picpics080200014/2537225-meat-vector-or-xxl-jpeg-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5339195"/>
            <a:ext cx="841014" cy="8410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clker.com/cliparts/R/l/5/j/7/7/green-fish-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847484"/>
            <a:ext cx="970900" cy="7208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bestclipartblog.com/clipart-pics/milk-clip-art-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73933" y="6135020"/>
            <a:ext cx="495640" cy="608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54360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2400657"/>
          </a:xfrm>
          <a:prstGeom prst="rect">
            <a:avLst/>
          </a:prstGeom>
        </p:spPr>
        <p:txBody>
          <a:bodyPr wrap="square">
            <a:spAutoFit/>
          </a:bodyPr>
          <a:lstStyle/>
          <a:p>
            <a:pPr algn="ctr"/>
            <a:r>
              <a:rPr lang="en-US" sz="3600" dirty="0" smtClean="0">
                <a:ln>
                  <a:solidFill>
                    <a:sysClr val="windowText" lastClr="000000"/>
                  </a:solidFill>
                </a:ln>
                <a:latin typeface="Ravie" pitchFamily="82" charset="0"/>
              </a:rPr>
              <a:t>Incomplete proteins  </a:t>
            </a:r>
          </a:p>
          <a:p>
            <a:pPr algn="ctr"/>
            <a:endParaRPr lang="en-US" dirty="0" smtClean="0">
              <a:latin typeface="Comic Sans MS" pitchFamily="66" charset="0"/>
            </a:endParaRPr>
          </a:p>
          <a:p>
            <a:pPr algn="ctr"/>
            <a:endParaRPr lang="en-US" sz="3600" dirty="0" smtClean="0">
              <a:latin typeface="Kristen ITC" pitchFamily="66" charset="0"/>
            </a:endParaRPr>
          </a:p>
          <a:p>
            <a:pPr algn="ctr"/>
            <a:endParaRPr lang="en-US" sz="3600" dirty="0" smtClean="0">
              <a:latin typeface="Kristen ITC" pitchFamily="66" charset="0"/>
            </a:endParaRPr>
          </a:p>
          <a:p>
            <a:pPr algn="ctr"/>
            <a:r>
              <a:rPr lang="en-US" sz="2400" dirty="0" smtClean="0">
                <a:latin typeface="Kristen ITC" pitchFamily="66" charset="0"/>
              </a:rPr>
              <a:t>Examples:  Legumes, nuts, whole grains</a:t>
            </a:r>
            <a:endParaRPr lang="en-US" sz="2000" dirty="0">
              <a:latin typeface="Kristen ITC" pitchFamily="66" charset="0"/>
            </a:endParaRPr>
          </a:p>
        </p:txBody>
      </p:sp>
      <p:sp>
        <p:nvSpPr>
          <p:cNvPr id="3" name="Rectangle 2"/>
          <p:cNvSpPr/>
          <p:nvPr/>
        </p:nvSpPr>
        <p:spPr>
          <a:xfrm>
            <a:off x="3912776" y="2667001"/>
            <a:ext cx="1290738" cy="646331"/>
          </a:xfrm>
          <a:prstGeom prst="rect">
            <a:avLst/>
          </a:prstGeom>
        </p:spPr>
        <p:txBody>
          <a:bodyPr wrap="none">
            <a:spAutoFit/>
          </a:bodyPr>
          <a:lstStyle/>
          <a:p>
            <a:pPr algn="ctr"/>
            <a:r>
              <a:rPr lang="en-US" sz="3600" dirty="0" smtClean="0">
                <a:ln>
                  <a:solidFill>
                    <a:sysClr val="windowText" lastClr="000000"/>
                  </a:solidFill>
                </a:ln>
                <a:latin typeface="Ravie" pitchFamily="82" charset="0"/>
              </a:rPr>
              <a:t>Fat</a:t>
            </a:r>
            <a:endParaRPr lang="en-US" sz="3600" dirty="0">
              <a:ln>
                <a:solidFill>
                  <a:sysClr val="windowText" lastClr="000000"/>
                </a:solidFill>
              </a:ln>
              <a:latin typeface="Ravie" pitchFamily="82" charset="0"/>
            </a:endParaRPr>
          </a:p>
        </p:txBody>
      </p:sp>
      <p:sp>
        <p:nvSpPr>
          <p:cNvPr id="4" name="Rectangle 3"/>
          <p:cNvSpPr/>
          <p:nvPr/>
        </p:nvSpPr>
        <p:spPr>
          <a:xfrm>
            <a:off x="-13855" y="3299477"/>
            <a:ext cx="9144000" cy="3416320"/>
          </a:xfrm>
          <a:prstGeom prst="rect">
            <a:avLst/>
          </a:prstGeom>
        </p:spPr>
        <p:txBody>
          <a:bodyPr wrap="square">
            <a:spAutoFit/>
          </a:bodyPr>
          <a:lstStyle/>
          <a:p>
            <a:pPr algn="ctr"/>
            <a:r>
              <a:rPr lang="en-US" sz="2400" b="1" dirty="0" smtClean="0">
                <a:latin typeface="Kristen ITC" pitchFamily="66" charset="0"/>
              </a:rPr>
              <a:t>Functions:</a:t>
            </a:r>
          </a:p>
          <a:p>
            <a:pPr algn="ctr"/>
            <a:endParaRPr lang="en-US" sz="2400" dirty="0" smtClean="0">
              <a:latin typeface="Kristen ITC" pitchFamily="66" charset="0"/>
            </a:endParaRPr>
          </a:p>
          <a:p>
            <a:pPr algn="ctr">
              <a:lnSpc>
                <a:spcPct val="150000"/>
              </a:lnSpc>
            </a:pPr>
            <a:r>
              <a:rPr lang="en-US" sz="2400" dirty="0" smtClean="0">
                <a:latin typeface="Kristen ITC" pitchFamily="66" charset="0"/>
              </a:rPr>
              <a:t>_________________________ source for the body </a:t>
            </a:r>
          </a:p>
          <a:p>
            <a:pPr algn="ctr">
              <a:lnSpc>
                <a:spcPct val="150000"/>
              </a:lnSpc>
            </a:pPr>
            <a:r>
              <a:rPr lang="en-US" sz="2400" dirty="0" smtClean="0">
                <a:latin typeface="Kristen ITC" pitchFamily="66" charset="0"/>
              </a:rPr>
              <a:t>(more than _____________ and _______________)</a:t>
            </a:r>
          </a:p>
          <a:p>
            <a:pPr algn="ctr"/>
            <a:endParaRPr lang="en-US" sz="2400" dirty="0" smtClean="0">
              <a:latin typeface="Kristen ITC" pitchFamily="66" charset="0"/>
            </a:endParaRPr>
          </a:p>
          <a:p>
            <a:pPr algn="ctr"/>
            <a:r>
              <a:rPr lang="en-US" sz="2400" dirty="0" smtClean="0">
                <a:latin typeface="Kristen ITC" pitchFamily="66" charset="0"/>
              </a:rPr>
              <a:t>Help protect and cushion vital organs as well as joints </a:t>
            </a:r>
          </a:p>
          <a:p>
            <a:pPr algn="ctr"/>
            <a:endParaRPr lang="en-US" sz="2400" dirty="0" smtClean="0">
              <a:latin typeface="Kristen ITC" pitchFamily="66" charset="0"/>
            </a:endParaRPr>
          </a:p>
          <a:p>
            <a:pPr algn="ctr"/>
            <a:endParaRPr lang="en-US" sz="2400" dirty="0" smtClean="0">
              <a:latin typeface="Kristen ITC" pitchFamily="66" charset="0"/>
            </a:endParaRPr>
          </a:p>
        </p:txBody>
      </p:sp>
    </p:spTree>
    <p:extLst>
      <p:ext uri="{BB962C8B-B14F-4D97-AF65-F5344CB8AC3E}">
        <p14:creationId xmlns:p14="http://schemas.microsoft.com/office/powerpoint/2010/main" val="36498303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7" dur="500"/>
                                        <p:tgtEl>
                                          <p:spTgt spid="2">
                                            <p:txEl>
                                              <p:pRg st="4" end="4"/>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2">
                                            <p:txEl>
                                              <p:pRg st="4" end="4"/>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2">
                                            <p:txEl>
                                              <p:pRg st="0" end="0"/>
                                            </p:txEl>
                                          </p:spTgt>
                                        </p:tgtEl>
                                      </p:cBhvr>
                                    </p:animEffect>
                                    <p:set>
                                      <p:cBhvr>
                                        <p:cTn id="13"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istockphoto.com/file_thumbview_approve/6202229/2/istockphoto_6202229-big-central-splash-of-water-illust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3715435"/>
            <a:ext cx="1790700" cy="1776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0" y="4036523"/>
            <a:ext cx="9177339" cy="2895600"/>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latin typeface="Kristen ITC" pitchFamily="66" charset="0"/>
              </a:rPr>
              <a:t>Contain fatty acids that are missing hydrogen atoms</a:t>
            </a:r>
          </a:p>
          <a:p>
            <a:pPr marL="0" indent="0" algn="ctr">
              <a:buFont typeface="Arial" pitchFamily="34" charset="0"/>
              <a:buNone/>
            </a:pPr>
            <a:endParaRPr lang="en-US" sz="2400" dirty="0" smtClean="0">
              <a:latin typeface="Kristen ITC" pitchFamily="66" charset="0"/>
            </a:endParaRPr>
          </a:p>
          <a:p>
            <a:pPr marL="0" indent="0" algn="ctr">
              <a:buFont typeface="Arial" pitchFamily="34" charset="0"/>
              <a:buNone/>
            </a:pPr>
            <a:r>
              <a:rPr lang="en-US" sz="2400" dirty="0" smtClean="0">
                <a:latin typeface="Kristen ITC" pitchFamily="66" charset="0"/>
              </a:rPr>
              <a:t>At room temperature, they are typically in _________________ form.</a:t>
            </a:r>
            <a:endParaRPr lang="en-US" sz="2400" dirty="0">
              <a:latin typeface="Kristen ITC" pitchFamily="66" charset="0"/>
            </a:endParaRPr>
          </a:p>
        </p:txBody>
      </p:sp>
      <p:sp>
        <p:nvSpPr>
          <p:cNvPr id="207875" name="Rectangle 1027"/>
          <p:cNvSpPr>
            <a:spLocks noGrp="1" noChangeArrowheads="1"/>
          </p:cNvSpPr>
          <p:nvPr>
            <p:ph type="body" idx="1"/>
          </p:nvPr>
        </p:nvSpPr>
        <p:spPr>
          <a:xfrm>
            <a:off x="-33339" y="602306"/>
            <a:ext cx="9144000" cy="5722295"/>
          </a:xfrm>
        </p:spPr>
        <p:txBody>
          <a:bodyPr>
            <a:normAutofit/>
          </a:bodyPr>
          <a:lstStyle/>
          <a:p>
            <a:pPr marL="0" indent="0" algn="ctr">
              <a:buNone/>
            </a:pPr>
            <a:r>
              <a:rPr lang="en-US" sz="2400" b="1" dirty="0">
                <a:latin typeface="Kristen ITC" pitchFamily="66" charset="0"/>
              </a:rPr>
              <a:t>Structure:  </a:t>
            </a:r>
          </a:p>
          <a:p>
            <a:pPr marL="0" indent="0" algn="ctr">
              <a:buNone/>
            </a:pPr>
            <a:r>
              <a:rPr lang="en-US" sz="2400" dirty="0" smtClean="0">
                <a:latin typeface="Kristen ITC" pitchFamily="66" charset="0"/>
              </a:rPr>
              <a:t>Fats </a:t>
            </a:r>
            <a:r>
              <a:rPr lang="en-US" sz="2400" dirty="0">
                <a:latin typeface="Kristen ITC" pitchFamily="66" charset="0"/>
              </a:rPr>
              <a:t>belong to a group of organic compounds called lipids which are substances that </a:t>
            </a:r>
            <a:endParaRPr lang="en-US" sz="2400" dirty="0" smtClean="0">
              <a:latin typeface="Kristen ITC" pitchFamily="66" charset="0"/>
            </a:endParaRPr>
          </a:p>
          <a:p>
            <a:pPr marL="0" indent="0" algn="ctr">
              <a:buNone/>
            </a:pPr>
            <a:r>
              <a:rPr lang="en-US" sz="2400" u="sng" dirty="0" smtClean="0">
                <a:latin typeface="Kristen ITC" pitchFamily="66" charset="0"/>
              </a:rPr>
              <a:t>________________________________________________________</a:t>
            </a:r>
            <a:r>
              <a:rPr lang="en-US" sz="2400" dirty="0" smtClean="0">
                <a:latin typeface="Kristen ITC" pitchFamily="66" charset="0"/>
              </a:rPr>
              <a:t>.</a:t>
            </a:r>
          </a:p>
          <a:p>
            <a:pPr marL="0" indent="0" algn="ctr">
              <a:buNone/>
            </a:pPr>
            <a:endParaRPr lang="en-US" sz="1600" dirty="0">
              <a:latin typeface="Kristen ITC" pitchFamily="66" charset="0"/>
            </a:endParaRPr>
          </a:p>
          <a:p>
            <a:pPr marL="0" indent="0" algn="ctr">
              <a:buNone/>
            </a:pPr>
            <a:r>
              <a:rPr lang="en-US" sz="2400" dirty="0" smtClean="0">
                <a:latin typeface="Kristen ITC" pitchFamily="66" charset="0"/>
              </a:rPr>
              <a:t>Fatty </a:t>
            </a:r>
            <a:r>
              <a:rPr lang="en-US" sz="2400" dirty="0">
                <a:latin typeface="Kristen ITC" pitchFamily="66" charset="0"/>
              </a:rPr>
              <a:t>acids are the </a:t>
            </a:r>
            <a:r>
              <a:rPr lang="en-US" sz="2400" dirty="0" smtClean="0">
                <a:latin typeface="Kristen ITC" pitchFamily="66" charset="0"/>
              </a:rPr>
              <a:t>___________________________of </a:t>
            </a:r>
            <a:r>
              <a:rPr lang="en-US" sz="2400" dirty="0">
                <a:latin typeface="Kristen ITC" pitchFamily="66" charset="0"/>
              </a:rPr>
              <a:t>fats.</a:t>
            </a:r>
          </a:p>
          <a:p>
            <a:pPr marL="0" indent="0" algn="ctr">
              <a:buNone/>
            </a:pPr>
            <a:endParaRPr lang="en-US" sz="2400" dirty="0">
              <a:latin typeface="Kristen ITC" pitchFamily="66" charset="0"/>
            </a:endParaRPr>
          </a:p>
          <a:p>
            <a:pPr marL="0" indent="0" algn="ctr">
              <a:buNone/>
            </a:pPr>
            <a:endParaRPr lang="en-US" sz="2400" dirty="0">
              <a:latin typeface="Kristen ITC" pitchFamily="66" charset="0"/>
            </a:endParaRPr>
          </a:p>
        </p:txBody>
      </p:sp>
      <p:sp>
        <p:nvSpPr>
          <p:cNvPr id="2" name="TextBox 1"/>
          <p:cNvSpPr txBox="1"/>
          <p:nvPr/>
        </p:nvSpPr>
        <p:spPr>
          <a:xfrm>
            <a:off x="0" y="27710"/>
            <a:ext cx="9144000" cy="646331"/>
          </a:xfrm>
          <a:prstGeom prst="rect">
            <a:avLst/>
          </a:prstGeom>
          <a:noFill/>
        </p:spPr>
        <p:txBody>
          <a:bodyPr wrap="square" rtlCol="0">
            <a:spAutoFit/>
          </a:bodyPr>
          <a:lstStyle/>
          <a:p>
            <a:pPr algn="ctr"/>
            <a:r>
              <a:rPr lang="en-US" sz="3600" dirty="0" smtClean="0">
                <a:ln w="19050">
                  <a:solidFill>
                    <a:sysClr val="windowText" lastClr="000000"/>
                  </a:solidFill>
                </a:ln>
                <a:latin typeface="Ravie" pitchFamily="82" charset="0"/>
              </a:rPr>
              <a:t>Fat</a:t>
            </a:r>
            <a:endParaRPr lang="en-US" sz="6600" dirty="0">
              <a:ln w="19050">
                <a:solidFill>
                  <a:sysClr val="windowText" lastClr="000000"/>
                </a:solidFill>
              </a:ln>
              <a:latin typeface="Ravie" pitchFamily="82" charset="0"/>
            </a:endParaRPr>
          </a:p>
        </p:txBody>
      </p:sp>
      <p:sp>
        <p:nvSpPr>
          <p:cNvPr id="6" name="Rectangle 14"/>
          <p:cNvSpPr txBox="1">
            <a:spLocks noChangeArrowheads="1"/>
          </p:cNvSpPr>
          <p:nvPr/>
        </p:nvSpPr>
        <p:spPr>
          <a:xfrm>
            <a:off x="0" y="5798129"/>
            <a:ext cx="9110661" cy="105294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latin typeface="Kristen ITC" pitchFamily="66" charset="0"/>
              </a:rPr>
              <a:t>Foods with a lot of unsaturated fat:					</a:t>
            </a:r>
            <a:endParaRPr lang="en-US" sz="3000" dirty="0">
              <a:latin typeface="Kristen ITC" pitchFamily="66" charset="0"/>
            </a:endParaRPr>
          </a:p>
        </p:txBody>
      </p:sp>
      <p:sp>
        <p:nvSpPr>
          <p:cNvPr id="7" name="Rectangle 6"/>
          <p:cNvSpPr/>
          <p:nvPr/>
        </p:nvSpPr>
        <p:spPr>
          <a:xfrm>
            <a:off x="-33337" y="3392270"/>
            <a:ext cx="9143999" cy="646331"/>
          </a:xfrm>
          <a:prstGeom prst="rect">
            <a:avLst/>
          </a:prstGeom>
        </p:spPr>
        <p:txBody>
          <a:bodyPr wrap="square">
            <a:spAutoFit/>
          </a:bodyPr>
          <a:lstStyle/>
          <a:p>
            <a:pPr algn="ctr"/>
            <a:r>
              <a:rPr lang="en-US" sz="3600" dirty="0" smtClean="0">
                <a:ln>
                  <a:solidFill>
                    <a:sysClr val="windowText" lastClr="000000"/>
                  </a:solidFill>
                </a:ln>
                <a:latin typeface="Ravie" pitchFamily="82" charset="0"/>
              </a:rPr>
              <a:t>Unsaturated fats:  </a:t>
            </a:r>
            <a:endParaRPr lang="en-US" sz="3600" dirty="0">
              <a:ln>
                <a:solidFill>
                  <a:sysClr val="windowText" lastClr="000000"/>
                </a:solidFill>
              </a:ln>
              <a:latin typeface="Ravie" pitchFamily="82" charset="0"/>
            </a:endParaRPr>
          </a:p>
        </p:txBody>
      </p:sp>
      <p:pic>
        <p:nvPicPr>
          <p:cNvPr id="8" name="Picture 2" descr="http://www.libertyapplianceservice.com/wp-content/uploads/2011/12/NoWa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84658"/>
            <a:ext cx="1447800" cy="98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6189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down)">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p:nvPr>
        </p:nvSpPr>
        <p:spPr>
          <a:xfrm>
            <a:off x="0" y="914400"/>
            <a:ext cx="9144000" cy="42672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a:bodyPr>
          <a:lstStyle/>
          <a:p>
            <a:pPr marL="0" indent="0" algn="ctr">
              <a:buNone/>
            </a:pPr>
            <a:r>
              <a:rPr lang="en-US" sz="2400" dirty="0" smtClean="0">
                <a:latin typeface="Kristen ITC" pitchFamily="66" charset="0"/>
              </a:rPr>
              <a:t>Contain </a:t>
            </a:r>
            <a:r>
              <a:rPr lang="en-US" sz="2400" dirty="0">
                <a:latin typeface="Kristen ITC" pitchFamily="66" charset="0"/>
              </a:rPr>
              <a:t>fatty acids with the MAXIMUM amount of hydrogen </a:t>
            </a:r>
            <a:r>
              <a:rPr lang="en-US" sz="2400" dirty="0" smtClean="0">
                <a:latin typeface="Kristen ITC" pitchFamily="66" charset="0"/>
              </a:rPr>
              <a:t>atoms</a:t>
            </a:r>
          </a:p>
          <a:p>
            <a:pPr marL="0" indent="0" algn="ctr">
              <a:buNone/>
            </a:pPr>
            <a:endParaRPr lang="en-US" sz="2400" dirty="0">
              <a:latin typeface="Kristen ITC" pitchFamily="66" charset="0"/>
            </a:endParaRPr>
          </a:p>
          <a:p>
            <a:pPr marL="0" indent="0" algn="ctr">
              <a:buNone/>
            </a:pPr>
            <a:r>
              <a:rPr lang="en-US" sz="2400" dirty="0" smtClean="0">
                <a:latin typeface="Kristen ITC" pitchFamily="66" charset="0"/>
              </a:rPr>
              <a:t>At </a:t>
            </a:r>
            <a:r>
              <a:rPr lang="en-US" sz="2400" dirty="0">
                <a:latin typeface="Kristen ITC" pitchFamily="66" charset="0"/>
              </a:rPr>
              <a:t>room temperature, they are typically </a:t>
            </a:r>
            <a:endParaRPr lang="en-US" sz="2400" dirty="0" smtClean="0">
              <a:latin typeface="Kristen ITC" pitchFamily="66" charset="0"/>
            </a:endParaRPr>
          </a:p>
          <a:p>
            <a:pPr marL="0" indent="0" algn="ctr">
              <a:buNone/>
            </a:pPr>
            <a:r>
              <a:rPr lang="en-US" sz="2400" dirty="0" smtClean="0">
                <a:latin typeface="Kristen ITC" pitchFamily="66" charset="0"/>
              </a:rPr>
              <a:t>__________________________________________________.</a:t>
            </a:r>
            <a:endParaRPr lang="en-US" sz="2400" dirty="0">
              <a:latin typeface="Kristen ITC" pitchFamily="66" charset="0"/>
            </a:endParaRPr>
          </a:p>
          <a:p>
            <a:pPr marL="0" indent="0" algn="ctr">
              <a:buNone/>
            </a:pPr>
            <a:endParaRPr lang="en-US" sz="2400" dirty="0">
              <a:latin typeface="Kristen ITC" pitchFamily="66" charset="0"/>
            </a:endParaRPr>
          </a:p>
        </p:txBody>
      </p:sp>
      <p:sp>
        <p:nvSpPr>
          <p:cNvPr id="2" name="Rectangle 1"/>
          <p:cNvSpPr/>
          <p:nvPr/>
        </p:nvSpPr>
        <p:spPr>
          <a:xfrm>
            <a:off x="-19050" y="1"/>
            <a:ext cx="9163051" cy="646331"/>
          </a:xfrm>
          <a:prstGeom prst="rect">
            <a:avLst/>
          </a:prstGeom>
        </p:spPr>
        <p:txBody>
          <a:bodyPr wrap="square">
            <a:spAutoFit/>
          </a:bodyPr>
          <a:lstStyle/>
          <a:p>
            <a:pPr algn="ctr">
              <a:buFontTx/>
              <a:buNone/>
            </a:pPr>
            <a:r>
              <a:rPr lang="en-US" sz="3600" dirty="0" smtClean="0">
                <a:ln>
                  <a:solidFill>
                    <a:sysClr val="windowText" lastClr="000000"/>
                  </a:solidFill>
                </a:ln>
                <a:latin typeface="Ravie" pitchFamily="82" charset="0"/>
              </a:rPr>
              <a:t>Saturated fats:  </a:t>
            </a:r>
            <a:endParaRPr lang="en-US" sz="3600" dirty="0">
              <a:ln>
                <a:solidFill>
                  <a:sysClr val="windowText" lastClr="000000"/>
                </a:solidFill>
              </a:ln>
              <a:latin typeface="Ravie" pitchFamily="82" charset="0"/>
            </a:endParaRPr>
          </a:p>
        </p:txBody>
      </p:sp>
      <p:sp>
        <p:nvSpPr>
          <p:cNvPr id="3" name="Rectangle 2"/>
          <p:cNvSpPr/>
          <p:nvPr/>
        </p:nvSpPr>
        <p:spPr>
          <a:xfrm>
            <a:off x="0" y="3496033"/>
            <a:ext cx="9144000" cy="2739211"/>
          </a:xfrm>
          <a:prstGeom prst="rect">
            <a:avLst/>
          </a:prstGeom>
        </p:spPr>
        <p:txBody>
          <a:bodyPr wrap="square">
            <a:spAutoFit/>
          </a:bodyPr>
          <a:lstStyle/>
          <a:p>
            <a:pPr algn="ctr"/>
            <a:r>
              <a:rPr lang="en-US" sz="2400" dirty="0" smtClean="0">
                <a:latin typeface="Kristen ITC" pitchFamily="66" charset="0"/>
              </a:rPr>
              <a:t>Diets with </a:t>
            </a:r>
            <a:r>
              <a:rPr lang="en-US" sz="2400" b="1" dirty="0" smtClean="0">
                <a:latin typeface="Kristen ITC" pitchFamily="66" charset="0"/>
              </a:rPr>
              <a:t>________________________________</a:t>
            </a:r>
            <a:r>
              <a:rPr lang="en-US" sz="2400" dirty="0" smtClean="0">
                <a:latin typeface="Kristen ITC" pitchFamily="66" charset="0"/>
              </a:rPr>
              <a:t>saturated fat </a:t>
            </a:r>
          </a:p>
          <a:p>
            <a:pPr algn="ctr"/>
            <a:endParaRPr lang="en-US" sz="1400" dirty="0" smtClean="0">
              <a:latin typeface="Kristen ITC" pitchFamily="66" charset="0"/>
            </a:endParaRPr>
          </a:p>
          <a:p>
            <a:pPr algn="ctr"/>
            <a:endParaRPr lang="en-US" sz="1400" dirty="0">
              <a:latin typeface="Kristen ITC" pitchFamily="66" charset="0"/>
            </a:endParaRPr>
          </a:p>
          <a:p>
            <a:pPr algn="ctr"/>
            <a:r>
              <a:rPr lang="en-US" sz="2400" dirty="0" smtClean="0">
                <a:latin typeface="Kristen ITC" pitchFamily="66" charset="0"/>
              </a:rPr>
              <a:t>have been known to cause ____________________________</a:t>
            </a:r>
          </a:p>
          <a:p>
            <a:pPr algn="ctr"/>
            <a:endParaRPr lang="en-US" sz="2400" dirty="0">
              <a:latin typeface="Kristen ITC" pitchFamily="66" charset="0"/>
            </a:endParaRPr>
          </a:p>
          <a:p>
            <a:pPr algn="ctr"/>
            <a:endParaRPr lang="en-US" sz="2400" dirty="0" smtClean="0">
              <a:latin typeface="Kristen ITC" pitchFamily="66" charset="0"/>
            </a:endParaRPr>
          </a:p>
          <a:p>
            <a:pPr algn="ctr"/>
            <a:r>
              <a:rPr lang="en-US" sz="2400" dirty="0" smtClean="0">
                <a:latin typeface="Kristen ITC" pitchFamily="66" charset="0"/>
              </a:rPr>
              <a:t>Foods with a lot of saturated fat:					</a:t>
            </a:r>
            <a:endParaRPr lang="en-US" sz="2400" dirty="0">
              <a:latin typeface="Kristen ITC" pitchFamily="66" charset="0"/>
            </a:endParaRPr>
          </a:p>
        </p:txBody>
      </p:sp>
      <p:pic>
        <p:nvPicPr>
          <p:cNvPr id="6" name="Picture 2" descr="http://wlzine.com/wp-content/uploads/2012/06/What-is-Saturated-Fat-Why-is-it-Bad-for-Health-and-Weight-Lo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5029200"/>
            <a:ext cx="2019301" cy="1407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96128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4294967295"/>
          </p:nvPr>
        </p:nvSpPr>
        <p:spPr>
          <a:xfrm>
            <a:off x="2133600" y="2438400"/>
            <a:ext cx="4572000" cy="914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Autofit/>
          </a:bodyPr>
          <a:lstStyle/>
          <a:p>
            <a:pPr algn="ctr">
              <a:buFontTx/>
              <a:buNone/>
            </a:pPr>
            <a:r>
              <a:rPr lang="en-US" sz="6600" b="1" dirty="0">
                <a:latin typeface="Kristen ITC" pitchFamily="66" charset="0"/>
              </a:rPr>
              <a:t>What is a calorie?</a:t>
            </a:r>
          </a:p>
          <a:p>
            <a:pPr marL="0" indent="0" algn="ctr">
              <a:buNone/>
            </a:pPr>
            <a:endParaRPr lang="en-US" sz="6000" b="1" u="sng" dirty="0">
              <a:latin typeface="Kristen ITC" pitchFamily="66" charset="0"/>
            </a:endParaRPr>
          </a:p>
          <a:p>
            <a:pPr algn="ctr"/>
            <a:endParaRPr lang="en-US" sz="5400" b="1" u="sng" dirty="0">
              <a:latin typeface="Kristen ITC" pitchFamily="66" charset="0"/>
            </a:endParaRPr>
          </a:p>
        </p:txBody>
      </p:sp>
      <p:sp>
        <p:nvSpPr>
          <p:cNvPr id="21515" name="Rectangle 11"/>
          <p:cNvSpPr>
            <a:spLocks noChangeArrowheads="1"/>
          </p:cNvSpPr>
          <p:nvPr/>
        </p:nvSpPr>
        <p:spPr bwMode="auto">
          <a:xfrm>
            <a:off x="304800" y="76200"/>
            <a:ext cx="830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7200" dirty="0">
                <a:latin typeface="Ravie" pitchFamily="82" charset="0"/>
              </a:rPr>
              <a:t>Calories</a:t>
            </a:r>
            <a:endParaRPr lang="en-US" sz="5400" b="1" dirty="0">
              <a:latin typeface="Ravie" pitchFamily="82" charset="0"/>
            </a:endParaRPr>
          </a:p>
        </p:txBody>
      </p:sp>
      <p:sp>
        <p:nvSpPr>
          <p:cNvPr id="2" name="Rectangle 1"/>
          <p:cNvSpPr/>
          <p:nvPr/>
        </p:nvSpPr>
        <p:spPr>
          <a:xfrm>
            <a:off x="152400" y="5029200"/>
            <a:ext cx="8839200" cy="1569660"/>
          </a:xfrm>
          <a:prstGeom prst="rect">
            <a:avLst/>
          </a:prstGeom>
        </p:spPr>
        <p:txBody>
          <a:bodyPr wrap="square">
            <a:spAutoFit/>
          </a:bodyPr>
          <a:lstStyle/>
          <a:p>
            <a:pPr algn="ctr"/>
            <a:r>
              <a:rPr lang="en-US" sz="3200" b="1" dirty="0" smtClean="0">
                <a:latin typeface="Kristen ITC" pitchFamily="66" charset="0"/>
              </a:rPr>
              <a:t>The </a:t>
            </a:r>
            <a:r>
              <a:rPr lang="en-US" sz="3200" b="1" dirty="0" smtClean="0">
                <a:latin typeface="Kristen ITC" pitchFamily="66" charset="0"/>
              </a:rPr>
              <a:t>____________________obtained </a:t>
            </a:r>
            <a:r>
              <a:rPr lang="en-US" sz="3200" b="1" dirty="0" smtClean="0">
                <a:latin typeface="Kristen ITC" pitchFamily="66" charset="0"/>
              </a:rPr>
              <a:t>from carbohydrates, proteins, and fats is </a:t>
            </a:r>
            <a:r>
              <a:rPr lang="en-US" sz="3200" b="1" dirty="0" smtClean="0">
                <a:latin typeface="Kristen ITC" pitchFamily="66" charset="0"/>
              </a:rPr>
              <a:t>____________________in </a:t>
            </a:r>
            <a:r>
              <a:rPr lang="en-US" sz="3200" b="1" dirty="0" smtClean="0">
                <a:latin typeface="Kristen ITC" pitchFamily="66" charset="0"/>
              </a:rPr>
              <a:t>units called </a:t>
            </a:r>
            <a:r>
              <a:rPr lang="en-US" sz="3200" b="1" i="1" dirty="0" smtClean="0">
                <a:latin typeface="Kristen ITC" pitchFamily="66" charset="0"/>
              </a:rPr>
              <a:t>calories</a:t>
            </a:r>
            <a:r>
              <a:rPr lang="en-US" sz="3200" b="1" dirty="0" smtClean="0">
                <a:latin typeface="Kristen ITC" pitchFamily="66" charset="0"/>
              </a:rPr>
              <a:t>.</a:t>
            </a:r>
            <a:endParaRPr lang="en-US" sz="3200" b="1" dirty="0">
              <a:latin typeface="Kristen ITC" pitchFamily="66" charset="0"/>
            </a:endParaRPr>
          </a:p>
        </p:txBody>
      </p:sp>
      <p:pic>
        <p:nvPicPr>
          <p:cNvPr id="8194" name="Picture 2" descr="http://www.netanimations.net/Animated-dancing-red-question-mark-picture-mov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14498"/>
            <a:ext cx="3124200" cy="34147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netanimations.net/Animated-dancing-red-question-mark-picture-mov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09601" y="1066800"/>
            <a:ext cx="3124200" cy="341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963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2048</Words>
  <Application>Microsoft Office PowerPoint</Application>
  <PresentationFormat>On-screen Show (4:3)</PresentationFormat>
  <Paragraphs>347</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Micronutrients</vt:lpstr>
      <vt:lpstr>PowerPoint Presentation</vt:lpstr>
      <vt:lpstr>PowerPoint Presentation</vt:lpstr>
      <vt:lpstr>PowerPoint Presentation</vt:lpstr>
      <vt:lpstr>Fruits Group</vt:lpstr>
      <vt:lpstr>Vegetables Group</vt:lpstr>
      <vt:lpstr>Protein Group</vt:lpstr>
      <vt:lpstr>Grains Group</vt:lpstr>
      <vt:lpstr>Dairy Group</vt:lpstr>
      <vt:lpstr>PowerPoint Presentation</vt:lpstr>
      <vt:lpstr>Special</vt:lpstr>
      <vt:lpstr>Vegan </vt:lpstr>
      <vt:lpstr>Vegetarians </vt:lpstr>
      <vt:lpstr>Gluten Intolerance </vt:lpstr>
      <vt:lpstr>Other Special Diets</vt:lpstr>
    </vt:vector>
  </TitlesOfParts>
  <Company>CUSD95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CUSD95</dc:creator>
  <cp:lastModifiedBy>CUSD95</cp:lastModifiedBy>
  <cp:revision>19</cp:revision>
  <cp:lastPrinted>2014-03-17T01:38:19Z</cp:lastPrinted>
  <dcterms:created xsi:type="dcterms:W3CDTF">2013-10-01T03:48:05Z</dcterms:created>
  <dcterms:modified xsi:type="dcterms:W3CDTF">2014-03-17T01:38:20Z</dcterms:modified>
</cp:coreProperties>
</file>