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0" r:id="rId3"/>
    <p:sldId id="281" r:id="rId4"/>
    <p:sldId id="282" r:id="rId5"/>
    <p:sldId id="283" r:id="rId6"/>
    <p:sldId id="285" r:id="rId7"/>
    <p:sldId id="292" r:id="rId8"/>
    <p:sldId id="267" r:id="rId9"/>
    <p:sldId id="273" r:id="rId10"/>
    <p:sldId id="274" r:id="rId11"/>
    <p:sldId id="275" r:id="rId12"/>
    <p:sldId id="290" r:id="rId13"/>
    <p:sldId id="277" r:id="rId14"/>
    <p:sldId id="287" r:id="rId15"/>
    <p:sldId id="288" r:id="rId16"/>
    <p:sldId id="268" r:id="rId17"/>
    <p:sldId id="289" r:id="rId18"/>
    <p:sldId id="269" r:id="rId19"/>
    <p:sldId id="270"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3DA2C-B06A-407A-A569-72F4958E5A54}"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2DDF3-4B22-4163-B557-829A436659DE}" type="slidenum">
              <a:rPr lang="en-US" smtClean="0"/>
              <a:t>‹#›</a:t>
            </a:fld>
            <a:endParaRPr lang="en-US"/>
          </a:p>
        </p:txBody>
      </p:sp>
    </p:spTree>
    <p:extLst>
      <p:ext uri="{BB962C8B-B14F-4D97-AF65-F5344CB8AC3E}">
        <p14:creationId xmlns:p14="http://schemas.microsoft.com/office/powerpoint/2010/main" val="354966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AC5012-BC25-4540-9010-983CEABB5D55}" type="slidenum">
              <a:rPr lang="en-US" smtClean="0"/>
              <a:pPr eaLnBrk="1" hangingPunct="1"/>
              <a:t>13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smtClean="0"/>
              <a:t>Semolina wheat is made to make farina cereal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264CF-30B0-4303-95BE-8755D3275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248828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264CF-30B0-4303-95BE-8755D3275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414976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264CF-30B0-4303-95BE-8755D3275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26685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5273C0-749D-417D-9B60-12F421BC6A19}" type="slidenum">
              <a:rPr lang="en-US"/>
              <a:pPr>
                <a:defRPr/>
              </a:pPr>
              <a:t>‹#›</a:t>
            </a:fld>
            <a:endParaRPr lang="en-US"/>
          </a:p>
        </p:txBody>
      </p:sp>
    </p:spTree>
    <p:extLst>
      <p:ext uri="{BB962C8B-B14F-4D97-AF65-F5344CB8AC3E}">
        <p14:creationId xmlns:p14="http://schemas.microsoft.com/office/powerpoint/2010/main" val="277137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264CF-30B0-4303-95BE-8755D3275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304476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264CF-30B0-4303-95BE-8755D3275CC4}"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402382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264CF-30B0-4303-95BE-8755D3275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342364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264CF-30B0-4303-95BE-8755D3275CC4}" type="datetimeFigureOut">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185736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264CF-30B0-4303-95BE-8755D3275CC4}" type="datetimeFigureOut">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33671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264CF-30B0-4303-95BE-8755D3275CC4}" type="datetimeFigureOut">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385834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264CF-30B0-4303-95BE-8755D3275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141714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264CF-30B0-4303-95BE-8755D3275CC4}"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B105B-A453-44A8-A1F8-2581D312B6BF}" type="slidenum">
              <a:rPr lang="en-US" smtClean="0"/>
              <a:t>‹#›</a:t>
            </a:fld>
            <a:endParaRPr lang="en-US"/>
          </a:p>
        </p:txBody>
      </p:sp>
    </p:spTree>
    <p:extLst>
      <p:ext uri="{BB962C8B-B14F-4D97-AF65-F5344CB8AC3E}">
        <p14:creationId xmlns:p14="http://schemas.microsoft.com/office/powerpoint/2010/main" val="245862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264CF-30B0-4303-95BE-8755D3275CC4}" type="datetimeFigureOut">
              <a:rPr lang="en-US" smtClean="0"/>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B105B-A453-44A8-A1F8-2581D312B6BF}" type="slidenum">
              <a:rPr lang="en-US" smtClean="0"/>
              <a:t>‹#›</a:t>
            </a:fld>
            <a:endParaRPr lang="en-US"/>
          </a:p>
        </p:txBody>
      </p:sp>
    </p:spTree>
    <p:extLst>
      <p:ext uri="{BB962C8B-B14F-4D97-AF65-F5344CB8AC3E}">
        <p14:creationId xmlns:p14="http://schemas.microsoft.com/office/powerpoint/2010/main" val="55074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uact=8&amp;docid=wmmCqUgieFZxtM&amp;tbnid=GCyZK5nboUa4mM:&amp;ved=0CAUQjRw&amp;url=http%3A%2F%2Fwww.lemonsqueezy.eu%2Frecipes%2Fcategory%2Fpasta-risotto%2Fpasta-with-asparagus-and-smoked-salmon&amp;ei=NiQaU83eFcTuyQGlkYHwBQ&amp;bvm=bv.62578216,d.aWc&amp;psig=AFQjCNERhn2GZ2M49Xa3zw6N_kkcu5_4ng&amp;ust=1394308524535518" TargetMode="Externa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9/99/Usdaeinkorn1_Triticum_monococcum.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Wheat_Ear_milk&amp;full.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_jhjdpIZcKon0yzgJd-NPs_z4p3JVoDTib3i6pRoaB8V9oAUJd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88"/>
            <a:ext cx="3266905"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1000" y="2687742"/>
            <a:ext cx="8305800" cy="1470025"/>
          </a:xfrm>
        </p:spPr>
        <p:txBody>
          <a:bodyPr>
            <a:noAutofit/>
          </a:bodyPr>
          <a:lstStyle/>
          <a:p>
            <a:r>
              <a:rPr lang="en-US" sz="8800" dirty="0" smtClean="0">
                <a:ln>
                  <a:solidFill>
                    <a:schemeClr val="bg1"/>
                  </a:solidFill>
                </a:ln>
                <a:latin typeface="Ravie" panose="04040805050809020602" pitchFamily="82" charset="0"/>
              </a:rPr>
              <a:t>Pasta</a:t>
            </a:r>
            <a:br>
              <a:rPr lang="en-US" sz="8800" dirty="0" smtClean="0">
                <a:ln>
                  <a:solidFill>
                    <a:schemeClr val="bg1"/>
                  </a:solidFill>
                </a:ln>
                <a:latin typeface="Ravie" panose="04040805050809020602" pitchFamily="82" charset="0"/>
              </a:rPr>
            </a:br>
            <a:r>
              <a:rPr lang="en-US" sz="8800" dirty="0" smtClean="0">
                <a:ln>
                  <a:solidFill>
                    <a:schemeClr val="bg1"/>
                  </a:solidFill>
                </a:ln>
                <a:latin typeface="Ravie" panose="04040805050809020602" pitchFamily="82" charset="0"/>
              </a:rPr>
              <a:t>Grains </a:t>
            </a:r>
            <a:br>
              <a:rPr lang="en-US" sz="8800" dirty="0" smtClean="0">
                <a:ln>
                  <a:solidFill>
                    <a:schemeClr val="bg1"/>
                  </a:solidFill>
                </a:ln>
                <a:latin typeface="Ravie" panose="04040805050809020602" pitchFamily="82" charset="0"/>
              </a:rPr>
            </a:br>
            <a:r>
              <a:rPr lang="en-US" sz="8800" dirty="0" smtClean="0">
                <a:ln>
                  <a:solidFill>
                    <a:schemeClr val="bg1"/>
                  </a:solidFill>
                </a:ln>
                <a:latin typeface="Ravie" panose="04040805050809020602" pitchFamily="82" charset="0"/>
              </a:rPr>
              <a:t>Rice</a:t>
            </a:r>
            <a:r>
              <a:rPr lang="en-US" dirty="0" smtClean="0">
                <a:ln>
                  <a:solidFill>
                    <a:schemeClr val="bg1"/>
                  </a:solidFill>
                </a:ln>
                <a:latin typeface="Ravie" panose="04040805050809020602" pitchFamily="82" charset="0"/>
              </a:rPr>
              <a:t> </a:t>
            </a:r>
            <a:endParaRPr lang="en-US" dirty="0">
              <a:ln>
                <a:solidFill>
                  <a:schemeClr val="bg1"/>
                </a:solidFill>
              </a:ln>
              <a:latin typeface="Ravie" panose="04040805050809020602" pitchFamily="82" charset="0"/>
            </a:endParaRPr>
          </a:p>
        </p:txBody>
      </p:sp>
      <p:pic>
        <p:nvPicPr>
          <p:cNvPr id="3" name="Picture 12" descr="C:\Users\Jonathan\AppData\Local\Microsoft\Windows\Temporary Internet Files\Content.IE5\FTINKR7T\MP9004482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
            <a:ext cx="1828799" cy="684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Jonathan\AppData\Local\Microsoft\Windows\Temporary Internet Files\Content.IE5\FTINKR7T\MC9000846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136452"/>
            <a:ext cx="3801536" cy="170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175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Ravie" panose="04040805050809020602" pitchFamily="82" charset="0"/>
              </a:rPr>
              <a:t>Kernel of Wheat</a:t>
            </a:r>
          </a:p>
        </p:txBody>
      </p:sp>
      <p:pic>
        <p:nvPicPr>
          <p:cNvPr id="4099" name="Picture 5" descr="File:Usdaeinkorn1 Triticum monococcu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6"/>
          <p:cNvSpPr>
            <a:spLocks noChangeShapeType="1"/>
          </p:cNvSpPr>
          <p:nvPr/>
        </p:nvSpPr>
        <p:spPr bwMode="auto">
          <a:xfrm>
            <a:off x="1066800" y="3048000"/>
            <a:ext cx="1143000" cy="9906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en-US"/>
          </a:p>
        </p:txBody>
      </p:sp>
      <p:cxnSp>
        <p:nvCxnSpPr>
          <p:cNvPr id="3" name="Straight Connector 2"/>
          <p:cNvCxnSpPr/>
          <p:nvPr/>
        </p:nvCxnSpPr>
        <p:spPr>
          <a:xfrm>
            <a:off x="228600" y="2895600"/>
            <a:ext cx="14097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6053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140px-Wheat_Ear_milk%26full">
            <a:hlinkClick r:id="rId2" tooltip="Wheat ear"/>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7" y="-20814"/>
            <a:ext cx="1938273" cy="687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4" descr="grains_graphic_041206_big"/>
          <p:cNvPicPr>
            <a:picLocks noChangeAspect="1" noChangeArrowheads="1"/>
          </p:cNvPicPr>
          <p:nvPr/>
        </p:nvPicPr>
        <p:blipFill rotWithShape="1">
          <a:blip r:embed="rId4">
            <a:extLst>
              <a:ext uri="{28A0092B-C50C-407E-A947-70E740481C1C}">
                <a14:useLocalDpi xmlns:a14="http://schemas.microsoft.com/office/drawing/2010/main" val="0"/>
              </a:ext>
            </a:extLst>
          </a:blip>
          <a:srcRect t="23196"/>
          <a:stretch/>
        </p:blipFill>
        <p:spPr bwMode="auto">
          <a:xfrm>
            <a:off x="1981200" y="-20813"/>
            <a:ext cx="7162800" cy="690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5"/>
          <p:cNvSpPr>
            <a:spLocks noChangeArrowheads="1" noChangeShapeType="1" noTextEdit="1"/>
          </p:cNvSpPr>
          <p:nvPr/>
        </p:nvSpPr>
        <p:spPr bwMode="auto">
          <a:xfrm rot="5400000">
            <a:off x="-1905000" y="2971800"/>
            <a:ext cx="5943600" cy="1066800"/>
          </a:xfrm>
          <a:prstGeom prst="rect">
            <a:avLst/>
          </a:prstGeom>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FF0000"/>
                </a:solidFill>
                <a:latin typeface="Arial Black"/>
              </a:rPr>
              <a:t>Wheat</a:t>
            </a:r>
          </a:p>
        </p:txBody>
      </p:sp>
    </p:spTree>
    <p:extLst>
      <p:ext uri="{BB962C8B-B14F-4D97-AF65-F5344CB8AC3E}">
        <p14:creationId xmlns:p14="http://schemas.microsoft.com/office/powerpoint/2010/main" val="132430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latin typeface="Ravie" pitchFamily="82" charset="0"/>
              </a:rPr>
              <a:t>Parts of the Grain</a:t>
            </a:r>
            <a:endParaRPr lang="en-US" dirty="0">
              <a:solidFill>
                <a:srgbClr val="FF0000"/>
              </a:solidFill>
              <a:latin typeface="Ravie" pitchFamily="82" charset="0"/>
            </a:endParaRPr>
          </a:p>
        </p:txBody>
      </p:sp>
      <p:sp>
        <p:nvSpPr>
          <p:cNvPr id="3" name="Content Placeholder 2"/>
          <p:cNvSpPr>
            <a:spLocks noGrp="1"/>
          </p:cNvSpPr>
          <p:nvPr>
            <p:ph idx="1"/>
          </p:nvPr>
        </p:nvSpPr>
        <p:spPr>
          <a:xfrm>
            <a:off x="76200" y="762000"/>
            <a:ext cx="8991600" cy="5867400"/>
          </a:xfrm>
        </p:spPr>
        <p:txBody>
          <a:bodyPr>
            <a:noAutofit/>
          </a:bodyPr>
          <a:lstStyle/>
          <a:p>
            <a:endParaRPr lang="en-US" sz="2800" b="1" dirty="0" smtClean="0">
              <a:latin typeface="Kristen ITC" panose="03050502040202030202" pitchFamily="66" charset="0"/>
            </a:endParaRPr>
          </a:p>
          <a:p>
            <a:r>
              <a:rPr lang="en-US" sz="2800" b="1" u="sng" dirty="0" smtClean="0">
                <a:latin typeface="Kristen ITC" panose="03050502040202030202" pitchFamily="66" charset="0"/>
              </a:rPr>
              <a:t>_____________</a:t>
            </a:r>
            <a:r>
              <a:rPr lang="en-US" sz="2800" b="1" dirty="0" smtClean="0">
                <a:latin typeface="Kristen ITC" panose="03050502040202030202" pitchFamily="66" charset="0"/>
              </a:rPr>
              <a:t>- </a:t>
            </a:r>
            <a:r>
              <a:rPr lang="en-US" sz="2800" b="1" dirty="0">
                <a:latin typeface="Kristen ITC" panose="03050502040202030202" pitchFamily="66" charset="0"/>
              </a:rPr>
              <a:t>outside covering of the grain and consists of several layers.  </a:t>
            </a:r>
            <a:endParaRPr lang="en-US" sz="2800" dirty="0">
              <a:latin typeface="Kristen ITC" panose="03050502040202030202" pitchFamily="66" charset="0"/>
            </a:endParaRPr>
          </a:p>
          <a:p>
            <a:pPr marL="0" indent="0">
              <a:buNone/>
            </a:pPr>
            <a:r>
              <a:rPr lang="en-US" sz="2800" b="1" dirty="0">
                <a:latin typeface="Kristen ITC" panose="03050502040202030202" pitchFamily="66" charset="0"/>
              </a:rPr>
              <a:t> </a:t>
            </a:r>
            <a:endParaRPr lang="en-US" sz="2800" dirty="0">
              <a:latin typeface="Kristen ITC" panose="03050502040202030202" pitchFamily="66" charset="0"/>
            </a:endParaRPr>
          </a:p>
          <a:p>
            <a:r>
              <a:rPr lang="en-US" sz="2800" b="1" u="sng" dirty="0" smtClean="0">
                <a:latin typeface="Kristen ITC" panose="03050502040202030202" pitchFamily="66" charset="0"/>
              </a:rPr>
              <a:t>__________________</a:t>
            </a:r>
            <a:r>
              <a:rPr lang="en-US" sz="2800" b="1" dirty="0" smtClean="0">
                <a:latin typeface="Kristen ITC" panose="03050502040202030202" pitchFamily="66" charset="0"/>
              </a:rPr>
              <a:t>- </a:t>
            </a:r>
            <a:r>
              <a:rPr lang="en-US" sz="2800" b="1" dirty="0">
                <a:latin typeface="Kristen ITC" panose="03050502040202030202" pitchFamily="66" charset="0"/>
              </a:rPr>
              <a:t>is the inner white portion. </a:t>
            </a:r>
            <a:endParaRPr lang="en-US" sz="2800" b="1" dirty="0" smtClean="0">
              <a:latin typeface="Kristen ITC" panose="03050502040202030202" pitchFamily="66" charset="0"/>
            </a:endParaRPr>
          </a:p>
          <a:p>
            <a:pPr lvl="1"/>
            <a:r>
              <a:rPr lang="en-US" sz="2400" b="1" dirty="0" smtClean="0">
                <a:latin typeface="Kristen ITC" panose="03050502040202030202" pitchFamily="66" charset="0"/>
              </a:rPr>
              <a:t>complex </a:t>
            </a:r>
            <a:r>
              <a:rPr lang="en-US" sz="2400" b="1" dirty="0" smtClean="0">
                <a:latin typeface="Kristen ITC" panose="03050502040202030202" pitchFamily="66" charset="0"/>
              </a:rPr>
              <a:t>carbohydrates</a:t>
            </a:r>
            <a:r>
              <a:rPr lang="en-US" sz="2400" b="1" dirty="0">
                <a:latin typeface="Kristen ITC" panose="03050502040202030202" pitchFamily="66" charset="0"/>
              </a:rPr>
              <a:t>, proteins, NO vitamins and </a:t>
            </a:r>
            <a:r>
              <a:rPr lang="en-US" sz="2400" b="1" dirty="0" smtClean="0">
                <a:latin typeface="Kristen ITC" panose="03050502040202030202" pitchFamily="66" charset="0"/>
              </a:rPr>
              <a:t>minerals</a:t>
            </a:r>
            <a:endParaRPr lang="en-US" sz="2400" dirty="0">
              <a:latin typeface="Kristen ITC" panose="03050502040202030202" pitchFamily="66" charset="0"/>
            </a:endParaRPr>
          </a:p>
          <a:p>
            <a:pPr marL="0" indent="0">
              <a:buNone/>
            </a:pPr>
            <a:r>
              <a:rPr lang="en-US" sz="2800" b="1" dirty="0">
                <a:latin typeface="Kristen ITC" panose="03050502040202030202" pitchFamily="66" charset="0"/>
              </a:rPr>
              <a:t>		</a:t>
            </a:r>
            <a:endParaRPr lang="en-US" sz="2800" dirty="0">
              <a:latin typeface="Kristen ITC" panose="03050502040202030202" pitchFamily="66" charset="0"/>
            </a:endParaRPr>
          </a:p>
          <a:p>
            <a:r>
              <a:rPr lang="en-US" sz="2800" b="1" u="sng" dirty="0" smtClean="0">
                <a:latin typeface="Kristen ITC" panose="03050502040202030202" pitchFamily="66" charset="0"/>
              </a:rPr>
              <a:t>___________</a:t>
            </a:r>
            <a:r>
              <a:rPr lang="en-US" sz="2800" b="1" dirty="0" smtClean="0">
                <a:latin typeface="Kristen ITC" panose="03050502040202030202" pitchFamily="66" charset="0"/>
              </a:rPr>
              <a:t>- </a:t>
            </a:r>
            <a:r>
              <a:rPr lang="en-US" sz="2800" b="1" dirty="0">
                <a:latin typeface="Kristen ITC" panose="03050502040202030202" pitchFamily="66" charset="0"/>
              </a:rPr>
              <a:t>found at one end of the kernel, is the sprouting part from which a new part grows. </a:t>
            </a:r>
            <a:endParaRPr lang="en-US" sz="2800" b="1" dirty="0" smtClean="0">
              <a:latin typeface="Kristen ITC" panose="03050502040202030202" pitchFamily="66" charset="0"/>
            </a:endParaRPr>
          </a:p>
          <a:p>
            <a:pPr lvl="1"/>
            <a:r>
              <a:rPr lang="en-US" sz="2400" b="1" dirty="0" smtClean="0">
                <a:latin typeface="Kristen ITC" panose="03050502040202030202" pitchFamily="66" charset="0"/>
              </a:rPr>
              <a:t>(</a:t>
            </a:r>
            <a:r>
              <a:rPr lang="en-US" sz="2400" b="1" dirty="0">
                <a:latin typeface="Kristen ITC" panose="03050502040202030202" pitchFamily="66" charset="0"/>
              </a:rPr>
              <a:t>B vitamins, vitamin E, iron, zinc, other minerals, unsaturated fat)</a:t>
            </a:r>
            <a:endParaRPr lang="en-US" sz="2400" dirty="0">
              <a:latin typeface="Kristen ITC" panose="03050502040202030202" pitchFamily="66" charset="0"/>
            </a:endParaRPr>
          </a:p>
          <a:p>
            <a:endParaRPr lang="en-US" sz="2800" dirty="0">
              <a:latin typeface="Kristen ITC" panose="03050502040202030202" pitchFamily="66" charset="0"/>
            </a:endParaRPr>
          </a:p>
        </p:txBody>
      </p:sp>
    </p:spTree>
    <p:extLst>
      <p:ext uri="{BB962C8B-B14F-4D97-AF65-F5344CB8AC3E}">
        <p14:creationId xmlns:p14="http://schemas.microsoft.com/office/powerpoint/2010/main" val="6228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MCj02809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94453"/>
            <a:ext cx="1655601" cy="167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533400" y="-29029"/>
            <a:ext cx="8229600" cy="1143000"/>
          </a:xfrm>
        </p:spPr>
        <p:txBody>
          <a:bodyPr/>
          <a:lstStyle/>
          <a:p>
            <a:pPr eaLnBrk="1" hangingPunct="1"/>
            <a:r>
              <a:rPr lang="en-US" dirty="0" smtClean="0">
                <a:latin typeface="Ravie" pitchFamily="82" charset="0"/>
              </a:rPr>
              <a:t>Wheat </a:t>
            </a:r>
            <a:r>
              <a:rPr lang="en-US" dirty="0" smtClean="0">
                <a:latin typeface="Ravie" pitchFamily="82" charset="0"/>
              </a:rPr>
              <a:t>Continued…</a:t>
            </a:r>
            <a:endParaRPr lang="en-US" dirty="0" smtClean="0">
              <a:latin typeface="Ravie" pitchFamily="82" charset="0"/>
            </a:endParaRPr>
          </a:p>
        </p:txBody>
      </p:sp>
      <p:sp>
        <p:nvSpPr>
          <p:cNvPr id="5123" name="Rectangle 3"/>
          <p:cNvSpPr>
            <a:spLocks noGrp="1" noChangeArrowheads="1"/>
          </p:cNvSpPr>
          <p:nvPr>
            <p:ph type="body" idx="1"/>
          </p:nvPr>
        </p:nvSpPr>
        <p:spPr>
          <a:xfrm>
            <a:off x="381000" y="1063170"/>
            <a:ext cx="8610600" cy="4966684"/>
          </a:xfrm>
        </p:spPr>
        <p:txBody>
          <a:bodyPr>
            <a:normAutofit fontScale="92500" lnSpcReduction="20000"/>
          </a:bodyPr>
          <a:lstStyle/>
          <a:p>
            <a:pPr eaLnBrk="1" hangingPunct="1"/>
            <a:r>
              <a:rPr lang="en-US" b="1" dirty="0" smtClean="0">
                <a:latin typeface="Kristen ITC" panose="03050502040202030202" pitchFamily="66" charset="0"/>
              </a:rPr>
              <a:t>_______________Wheat</a:t>
            </a:r>
            <a:r>
              <a:rPr lang="en-US" b="1" dirty="0" smtClean="0">
                <a:latin typeface="Kristen ITC" panose="03050502040202030202" pitchFamily="66" charset="0"/>
              </a:rPr>
              <a:t>:</a:t>
            </a:r>
            <a:r>
              <a:rPr lang="en-US" dirty="0" smtClean="0">
                <a:latin typeface="Kristen ITC" panose="03050502040202030202" pitchFamily="66" charset="0"/>
              </a:rPr>
              <a:t> used for </a:t>
            </a:r>
            <a:r>
              <a:rPr lang="en-US" dirty="0" smtClean="0">
                <a:latin typeface="Kristen ITC" panose="03050502040202030202" pitchFamily="66" charset="0"/>
              </a:rPr>
              <a:t>flour</a:t>
            </a:r>
          </a:p>
          <a:p>
            <a:pPr eaLnBrk="1" hangingPunct="1"/>
            <a:endParaRPr lang="en-US" b="1" dirty="0" smtClean="0">
              <a:latin typeface="Kristen ITC" panose="03050502040202030202" pitchFamily="66" charset="0"/>
            </a:endParaRPr>
          </a:p>
          <a:p>
            <a:pPr eaLnBrk="1" hangingPunct="1"/>
            <a:r>
              <a:rPr lang="en-US" b="1" dirty="0" smtClean="0">
                <a:latin typeface="Kristen ITC" panose="03050502040202030202" pitchFamily="66" charset="0"/>
              </a:rPr>
              <a:t>_________________Wheat</a:t>
            </a:r>
            <a:r>
              <a:rPr lang="en-US" b="1" dirty="0" smtClean="0">
                <a:latin typeface="Kristen ITC" panose="03050502040202030202" pitchFamily="66" charset="0"/>
              </a:rPr>
              <a:t>: </a:t>
            </a:r>
            <a:r>
              <a:rPr lang="en-US" dirty="0" smtClean="0">
                <a:latin typeface="Kristen ITC" panose="03050502040202030202" pitchFamily="66" charset="0"/>
              </a:rPr>
              <a:t>type of wheat</a:t>
            </a:r>
            <a:r>
              <a:rPr lang="en-US" b="1" dirty="0" smtClean="0">
                <a:latin typeface="Kristen ITC" panose="03050502040202030202" pitchFamily="66" charset="0"/>
              </a:rPr>
              <a:t> </a:t>
            </a:r>
            <a:r>
              <a:rPr lang="en-US" dirty="0" smtClean="0">
                <a:latin typeface="Kristen ITC" panose="03050502040202030202" pitchFamily="66" charset="0"/>
              </a:rPr>
              <a:t>with high protein and gluten</a:t>
            </a:r>
            <a:r>
              <a:rPr lang="en-US" b="1" dirty="0" smtClean="0">
                <a:latin typeface="Kristen ITC" panose="03050502040202030202" pitchFamily="66" charset="0"/>
              </a:rPr>
              <a:t> </a:t>
            </a:r>
            <a:r>
              <a:rPr lang="en-US" dirty="0" smtClean="0">
                <a:latin typeface="Kristen ITC" panose="03050502040202030202" pitchFamily="66" charset="0"/>
              </a:rPr>
              <a:t>contents</a:t>
            </a:r>
          </a:p>
          <a:p>
            <a:pPr eaLnBrk="1" hangingPunct="1"/>
            <a:endParaRPr lang="en-US" dirty="0" smtClean="0">
              <a:latin typeface="Kristen ITC" panose="03050502040202030202" pitchFamily="66" charset="0"/>
            </a:endParaRPr>
          </a:p>
          <a:p>
            <a:r>
              <a:rPr lang="en-US" b="1" dirty="0" smtClean="0">
                <a:latin typeface="Kristen ITC" panose="03050502040202030202" pitchFamily="66" charset="0"/>
              </a:rPr>
              <a:t>Wheat </a:t>
            </a:r>
            <a:r>
              <a:rPr lang="en-US" dirty="0">
                <a:latin typeface="Kristen ITC" panose="03050502040202030202" pitchFamily="66" charset="0"/>
              </a:rPr>
              <a:t>is known as the</a:t>
            </a:r>
            <a:r>
              <a:rPr lang="en-US" b="1" dirty="0">
                <a:latin typeface="Kristen ITC" panose="03050502040202030202" pitchFamily="66" charset="0"/>
              </a:rPr>
              <a:t> staff of life </a:t>
            </a:r>
            <a:r>
              <a:rPr lang="en-US" dirty="0">
                <a:latin typeface="Kristen ITC" panose="03050502040202030202" pitchFamily="66" charset="0"/>
              </a:rPr>
              <a:t>because of its availability around the world.  It is a staple food because of its good keeping quality, high energy value and their relatively low cost.</a:t>
            </a:r>
          </a:p>
          <a:p>
            <a:pPr marL="0" indent="0">
              <a:buNone/>
            </a:pPr>
            <a:r>
              <a:rPr lang="en-US" b="1" dirty="0">
                <a:latin typeface="Kristen ITC" panose="03050502040202030202" pitchFamily="66" charset="0"/>
              </a:rPr>
              <a:t>		</a:t>
            </a:r>
            <a:endParaRPr lang="en-US" dirty="0">
              <a:latin typeface="Kristen ITC" panose="03050502040202030202" pitchFamily="66" charset="0"/>
            </a:endParaRPr>
          </a:p>
          <a:p>
            <a:pPr eaLnBrk="1" hangingPunct="1"/>
            <a:endParaRPr lang="en-US" dirty="0" smtClean="0">
              <a:latin typeface="Kristen ITC" panose="03050502040202030202" pitchFamily="66" charset="0"/>
            </a:endParaRPr>
          </a:p>
          <a:p>
            <a:pPr eaLnBrk="1" hangingPunct="1"/>
            <a:endParaRPr lang="en-US" dirty="0" smtClean="0">
              <a:latin typeface="Kristen ITC" panose="03050502040202030202" pitchFamily="66" charset="0"/>
            </a:endParaRPr>
          </a:p>
          <a:p>
            <a:pPr eaLnBrk="1" hangingPunct="1"/>
            <a:endParaRPr lang="en-US" dirty="0" smtClean="0">
              <a:latin typeface="Kristen ITC" panose="03050502040202030202" pitchFamily="66" charset="0"/>
            </a:endParaRPr>
          </a:p>
          <a:p>
            <a:pPr eaLnBrk="1" hangingPunct="1"/>
            <a:endParaRPr lang="en-US" dirty="0" smtClean="0">
              <a:latin typeface="Kristen ITC" panose="03050502040202030202" pitchFamily="66" charset="0"/>
            </a:endParaRP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99" y="5504542"/>
            <a:ext cx="1960179" cy="135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2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arn(inVertic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arn(inVertical)">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barn(inVertical)">
                                      <p:cBhvr>
                                        <p:cTn id="2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02961"/>
            <a:ext cx="8229600" cy="1143000"/>
          </a:xfrm>
        </p:spPr>
        <p:txBody>
          <a:bodyPr/>
          <a:lstStyle/>
          <a:p>
            <a:pPr eaLnBrk="1" hangingPunct="1"/>
            <a:r>
              <a:rPr lang="en-US" dirty="0" smtClean="0">
                <a:latin typeface="Kristen ITC" panose="03050502040202030202" pitchFamily="66" charset="0"/>
              </a:rPr>
              <a:t>What’s a Whole Grain?</a:t>
            </a:r>
          </a:p>
        </p:txBody>
      </p:sp>
      <p:sp>
        <p:nvSpPr>
          <p:cNvPr id="32771" name="Rectangle 3"/>
          <p:cNvSpPr>
            <a:spLocks noGrp="1" noChangeArrowheads="1"/>
          </p:cNvSpPr>
          <p:nvPr>
            <p:ph type="body" sz="half" idx="1"/>
          </p:nvPr>
        </p:nvSpPr>
        <p:spPr>
          <a:xfrm>
            <a:off x="381000" y="1173162"/>
            <a:ext cx="5334000" cy="5708651"/>
          </a:xfrm>
        </p:spPr>
        <p:txBody>
          <a:bodyPr>
            <a:normAutofit/>
          </a:bodyPr>
          <a:lstStyle/>
          <a:p>
            <a:pPr eaLnBrk="1" hangingPunct="1"/>
            <a:r>
              <a:rPr lang="en-US" sz="2400" u="sng" dirty="0" smtClean="0">
                <a:latin typeface="Kristen ITC" panose="03050502040202030202" pitchFamily="66" charset="0"/>
              </a:rPr>
              <a:t>_________________Grains</a:t>
            </a:r>
            <a:r>
              <a:rPr lang="en-US" sz="2400" dirty="0" smtClean="0">
                <a:latin typeface="Kristen ITC" panose="03050502040202030202" pitchFamily="66" charset="0"/>
              </a:rPr>
              <a:t>: Made from entire kernel including bran, germ, endosperm. </a:t>
            </a:r>
            <a:endParaRPr lang="en-US" sz="2400" dirty="0" smtClean="0">
              <a:latin typeface="Kristen ITC" panose="03050502040202030202" pitchFamily="66" charset="0"/>
            </a:endParaRPr>
          </a:p>
          <a:p>
            <a:pPr eaLnBrk="1" hangingPunct="1"/>
            <a:endParaRPr lang="en-US" sz="2400" dirty="0" smtClean="0">
              <a:latin typeface="Kristen ITC" panose="03050502040202030202" pitchFamily="66" charset="0"/>
            </a:endParaRPr>
          </a:p>
          <a:p>
            <a:pPr eaLnBrk="1" hangingPunct="1"/>
            <a:r>
              <a:rPr lang="en-US" sz="2400" u="sng" dirty="0" smtClean="0">
                <a:latin typeface="Kristen ITC" panose="03050502040202030202" pitchFamily="66" charset="0"/>
              </a:rPr>
              <a:t>___________________grains</a:t>
            </a:r>
            <a:r>
              <a:rPr lang="en-US" sz="2400" dirty="0" smtClean="0">
                <a:latin typeface="Kristen ITC" panose="03050502040202030202" pitchFamily="66" charset="0"/>
              </a:rPr>
              <a:t>: Milled so germ and bran are removed. </a:t>
            </a:r>
            <a:endParaRPr lang="en-US" sz="2400" dirty="0" smtClean="0">
              <a:latin typeface="Kristen ITC" panose="03050502040202030202" pitchFamily="66" charset="0"/>
            </a:endParaRPr>
          </a:p>
          <a:p>
            <a:pPr eaLnBrk="1" hangingPunct="1"/>
            <a:endParaRPr lang="en-US" sz="2400" dirty="0" smtClean="0">
              <a:latin typeface="Kristen ITC" panose="03050502040202030202" pitchFamily="66" charset="0"/>
            </a:endParaRPr>
          </a:p>
          <a:p>
            <a:pPr eaLnBrk="1" hangingPunct="1"/>
            <a:r>
              <a:rPr lang="en-US" sz="2400" u="sng" dirty="0" smtClean="0">
                <a:latin typeface="Kristen ITC" panose="03050502040202030202" pitchFamily="66" charset="0"/>
              </a:rPr>
              <a:t>_____________________:</a:t>
            </a:r>
            <a:r>
              <a:rPr lang="en-US" sz="2400" dirty="0" smtClean="0">
                <a:latin typeface="Kristen ITC" panose="03050502040202030202" pitchFamily="66" charset="0"/>
              </a:rPr>
              <a:t> </a:t>
            </a:r>
            <a:r>
              <a:rPr lang="en-US" sz="2400" dirty="0" smtClean="0">
                <a:latin typeface="Kristen ITC" panose="03050502040202030202" pitchFamily="66" charset="0"/>
              </a:rPr>
              <a:t>Adding nutrients lost during the processing of the grain back into the finished product ex. White flour.</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4085771"/>
            <a:ext cx="3124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descr="C:\Users\Jonathan\AppData\Local\Microsoft\Windows\Temporary Internet Files\Content.IE5\PMEFI8LF\MP900427755[1].jpg"/>
          <p:cNvPicPr>
            <a:picLocks noChangeAspect="1" noChangeArrowheads="1"/>
          </p:cNvPicPr>
          <p:nvPr/>
        </p:nvPicPr>
        <p:blipFill>
          <a:blip r:embed="rId3">
            <a:extLst>
              <a:ext uri="{28A0092B-C50C-407E-A947-70E740481C1C}">
                <a14:useLocalDpi xmlns:a14="http://schemas.microsoft.com/office/drawing/2010/main" val="0"/>
              </a:ext>
            </a:extLst>
          </a:blip>
          <a:srcRect l="13322" t="15192" r="44563" b="43068"/>
          <a:stretch>
            <a:fillRect/>
          </a:stretch>
        </p:blipFill>
        <p:spPr bwMode="auto">
          <a:xfrm>
            <a:off x="6629400" y="1173162"/>
            <a:ext cx="22860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6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80">
                                          <p:stCondLst>
                                            <p:cond delay="0"/>
                                          </p:stCondLst>
                                        </p:cTn>
                                        <p:tgtEl>
                                          <p:spTgt spid="32771">
                                            <p:txEl>
                                              <p:pRg st="0" end="0"/>
                                            </p:txEl>
                                          </p:spTgt>
                                        </p:tgtEl>
                                      </p:cBhvr>
                                    </p:animEffect>
                                    <p:anim calcmode="lin" valueType="num">
                                      <p:cBhvr>
                                        <p:cTn id="8" dur="1822" tmFilter="0,0; 0.14,0.36; 0.43,0.73; 0.71,0.91; 1.0,1.0">
                                          <p:stCondLst>
                                            <p:cond delay="0"/>
                                          </p:stCondLst>
                                        </p:cTn>
                                        <p:tgtEl>
                                          <p:spTgt spid="327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71">
                                            <p:txEl>
                                              <p:pRg st="0" end="0"/>
                                            </p:txEl>
                                          </p:spTgt>
                                        </p:tgtEl>
                                      </p:cBhvr>
                                      <p:to x="100000" y="60000"/>
                                    </p:animScale>
                                    <p:animScale>
                                      <p:cBhvr>
                                        <p:cTn id="14" dur="166" decel="50000">
                                          <p:stCondLst>
                                            <p:cond delay="676"/>
                                          </p:stCondLst>
                                        </p:cTn>
                                        <p:tgtEl>
                                          <p:spTgt spid="32771">
                                            <p:txEl>
                                              <p:pRg st="0" end="0"/>
                                            </p:txEl>
                                          </p:spTgt>
                                        </p:tgtEl>
                                      </p:cBhvr>
                                      <p:to x="100000" y="100000"/>
                                    </p:animScale>
                                    <p:animScale>
                                      <p:cBhvr>
                                        <p:cTn id="15" dur="26">
                                          <p:stCondLst>
                                            <p:cond delay="1312"/>
                                          </p:stCondLst>
                                        </p:cTn>
                                        <p:tgtEl>
                                          <p:spTgt spid="32771">
                                            <p:txEl>
                                              <p:pRg st="0" end="0"/>
                                            </p:txEl>
                                          </p:spTgt>
                                        </p:tgtEl>
                                      </p:cBhvr>
                                      <p:to x="100000" y="80000"/>
                                    </p:animScale>
                                    <p:animScale>
                                      <p:cBhvr>
                                        <p:cTn id="16" dur="166" decel="50000">
                                          <p:stCondLst>
                                            <p:cond delay="1338"/>
                                          </p:stCondLst>
                                        </p:cTn>
                                        <p:tgtEl>
                                          <p:spTgt spid="32771">
                                            <p:txEl>
                                              <p:pRg st="0" end="0"/>
                                            </p:txEl>
                                          </p:spTgt>
                                        </p:tgtEl>
                                      </p:cBhvr>
                                      <p:to x="100000" y="100000"/>
                                    </p:animScale>
                                    <p:animScale>
                                      <p:cBhvr>
                                        <p:cTn id="17" dur="26">
                                          <p:stCondLst>
                                            <p:cond delay="1642"/>
                                          </p:stCondLst>
                                        </p:cTn>
                                        <p:tgtEl>
                                          <p:spTgt spid="32771">
                                            <p:txEl>
                                              <p:pRg st="0" end="0"/>
                                            </p:txEl>
                                          </p:spTgt>
                                        </p:tgtEl>
                                      </p:cBhvr>
                                      <p:to x="100000" y="90000"/>
                                    </p:animScale>
                                    <p:animScale>
                                      <p:cBhvr>
                                        <p:cTn id="18" dur="166" decel="50000">
                                          <p:stCondLst>
                                            <p:cond delay="1668"/>
                                          </p:stCondLst>
                                        </p:cTn>
                                        <p:tgtEl>
                                          <p:spTgt spid="32771">
                                            <p:txEl>
                                              <p:pRg st="0" end="0"/>
                                            </p:txEl>
                                          </p:spTgt>
                                        </p:tgtEl>
                                      </p:cBhvr>
                                      <p:to x="100000" y="100000"/>
                                    </p:animScale>
                                    <p:animScale>
                                      <p:cBhvr>
                                        <p:cTn id="19" dur="26">
                                          <p:stCondLst>
                                            <p:cond delay="1808"/>
                                          </p:stCondLst>
                                        </p:cTn>
                                        <p:tgtEl>
                                          <p:spTgt spid="32771">
                                            <p:txEl>
                                              <p:pRg st="0" end="0"/>
                                            </p:txEl>
                                          </p:spTgt>
                                        </p:tgtEl>
                                      </p:cBhvr>
                                      <p:to x="100000" y="95000"/>
                                    </p:animScale>
                                    <p:animScale>
                                      <p:cBhvr>
                                        <p:cTn id="20" dur="166" decel="50000">
                                          <p:stCondLst>
                                            <p:cond delay="1834"/>
                                          </p:stCondLst>
                                        </p:cTn>
                                        <p:tgtEl>
                                          <p:spTgt spid="3277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animEffect transition="in" filter="wipe(down)">
                                      <p:cBhvr>
                                        <p:cTn id="25" dur="580">
                                          <p:stCondLst>
                                            <p:cond delay="0"/>
                                          </p:stCondLst>
                                        </p:cTn>
                                        <p:tgtEl>
                                          <p:spTgt spid="32771">
                                            <p:txEl>
                                              <p:pRg st="2" end="2"/>
                                            </p:txEl>
                                          </p:spTgt>
                                        </p:tgtEl>
                                      </p:cBhvr>
                                    </p:animEffect>
                                    <p:anim calcmode="lin" valueType="num">
                                      <p:cBhvr>
                                        <p:cTn id="26" dur="1822" tmFilter="0,0; 0.14,0.36; 0.43,0.73; 0.71,0.91; 1.0,1.0">
                                          <p:stCondLst>
                                            <p:cond delay="0"/>
                                          </p:stCondLst>
                                        </p:cTn>
                                        <p:tgtEl>
                                          <p:spTgt spid="32771">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2771">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2771">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2771">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2771">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2771">
                                            <p:txEl>
                                              <p:pRg st="2" end="2"/>
                                            </p:txEl>
                                          </p:spTgt>
                                        </p:tgtEl>
                                      </p:cBhvr>
                                      <p:to x="100000" y="60000"/>
                                    </p:animScale>
                                    <p:animScale>
                                      <p:cBhvr>
                                        <p:cTn id="32" dur="166" decel="50000">
                                          <p:stCondLst>
                                            <p:cond delay="676"/>
                                          </p:stCondLst>
                                        </p:cTn>
                                        <p:tgtEl>
                                          <p:spTgt spid="32771">
                                            <p:txEl>
                                              <p:pRg st="2" end="2"/>
                                            </p:txEl>
                                          </p:spTgt>
                                        </p:tgtEl>
                                      </p:cBhvr>
                                      <p:to x="100000" y="100000"/>
                                    </p:animScale>
                                    <p:animScale>
                                      <p:cBhvr>
                                        <p:cTn id="33" dur="26">
                                          <p:stCondLst>
                                            <p:cond delay="1312"/>
                                          </p:stCondLst>
                                        </p:cTn>
                                        <p:tgtEl>
                                          <p:spTgt spid="32771">
                                            <p:txEl>
                                              <p:pRg st="2" end="2"/>
                                            </p:txEl>
                                          </p:spTgt>
                                        </p:tgtEl>
                                      </p:cBhvr>
                                      <p:to x="100000" y="80000"/>
                                    </p:animScale>
                                    <p:animScale>
                                      <p:cBhvr>
                                        <p:cTn id="34" dur="166" decel="50000">
                                          <p:stCondLst>
                                            <p:cond delay="1338"/>
                                          </p:stCondLst>
                                        </p:cTn>
                                        <p:tgtEl>
                                          <p:spTgt spid="32771">
                                            <p:txEl>
                                              <p:pRg st="2" end="2"/>
                                            </p:txEl>
                                          </p:spTgt>
                                        </p:tgtEl>
                                      </p:cBhvr>
                                      <p:to x="100000" y="100000"/>
                                    </p:animScale>
                                    <p:animScale>
                                      <p:cBhvr>
                                        <p:cTn id="35" dur="26">
                                          <p:stCondLst>
                                            <p:cond delay="1642"/>
                                          </p:stCondLst>
                                        </p:cTn>
                                        <p:tgtEl>
                                          <p:spTgt spid="32771">
                                            <p:txEl>
                                              <p:pRg st="2" end="2"/>
                                            </p:txEl>
                                          </p:spTgt>
                                        </p:tgtEl>
                                      </p:cBhvr>
                                      <p:to x="100000" y="90000"/>
                                    </p:animScale>
                                    <p:animScale>
                                      <p:cBhvr>
                                        <p:cTn id="36" dur="166" decel="50000">
                                          <p:stCondLst>
                                            <p:cond delay="1668"/>
                                          </p:stCondLst>
                                        </p:cTn>
                                        <p:tgtEl>
                                          <p:spTgt spid="32771">
                                            <p:txEl>
                                              <p:pRg st="2" end="2"/>
                                            </p:txEl>
                                          </p:spTgt>
                                        </p:tgtEl>
                                      </p:cBhvr>
                                      <p:to x="100000" y="100000"/>
                                    </p:animScale>
                                    <p:animScale>
                                      <p:cBhvr>
                                        <p:cTn id="37" dur="26">
                                          <p:stCondLst>
                                            <p:cond delay="1808"/>
                                          </p:stCondLst>
                                        </p:cTn>
                                        <p:tgtEl>
                                          <p:spTgt spid="32771">
                                            <p:txEl>
                                              <p:pRg st="2" end="2"/>
                                            </p:txEl>
                                          </p:spTgt>
                                        </p:tgtEl>
                                      </p:cBhvr>
                                      <p:to x="100000" y="95000"/>
                                    </p:animScale>
                                    <p:animScale>
                                      <p:cBhvr>
                                        <p:cTn id="38" dur="166" decel="50000">
                                          <p:stCondLst>
                                            <p:cond delay="1834"/>
                                          </p:stCondLst>
                                        </p:cTn>
                                        <p:tgtEl>
                                          <p:spTgt spid="3277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2771">
                                            <p:txEl>
                                              <p:pRg st="4" end="4"/>
                                            </p:txEl>
                                          </p:spTgt>
                                        </p:tgtEl>
                                        <p:attrNameLst>
                                          <p:attrName>style.visibility</p:attrName>
                                        </p:attrNameLst>
                                      </p:cBhvr>
                                      <p:to>
                                        <p:strVal val="visible"/>
                                      </p:to>
                                    </p:set>
                                    <p:animEffect transition="in" filter="wipe(down)">
                                      <p:cBhvr>
                                        <p:cTn id="43" dur="580">
                                          <p:stCondLst>
                                            <p:cond delay="0"/>
                                          </p:stCondLst>
                                        </p:cTn>
                                        <p:tgtEl>
                                          <p:spTgt spid="32771">
                                            <p:txEl>
                                              <p:pRg st="4" end="4"/>
                                            </p:txEl>
                                          </p:spTgt>
                                        </p:tgtEl>
                                      </p:cBhvr>
                                    </p:animEffect>
                                    <p:anim calcmode="lin" valueType="num">
                                      <p:cBhvr>
                                        <p:cTn id="44" dur="1822" tmFilter="0,0; 0.14,0.36; 0.43,0.73; 0.71,0.91; 1.0,1.0">
                                          <p:stCondLst>
                                            <p:cond delay="0"/>
                                          </p:stCondLst>
                                        </p:cTn>
                                        <p:tgtEl>
                                          <p:spTgt spid="32771">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2771">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2771">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2771">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2771">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2771">
                                            <p:txEl>
                                              <p:pRg st="4" end="4"/>
                                            </p:txEl>
                                          </p:spTgt>
                                        </p:tgtEl>
                                      </p:cBhvr>
                                      <p:to x="100000" y="60000"/>
                                    </p:animScale>
                                    <p:animScale>
                                      <p:cBhvr>
                                        <p:cTn id="50" dur="166" decel="50000">
                                          <p:stCondLst>
                                            <p:cond delay="676"/>
                                          </p:stCondLst>
                                        </p:cTn>
                                        <p:tgtEl>
                                          <p:spTgt spid="32771">
                                            <p:txEl>
                                              <p:pRg st="4" end="4"/>
                                            </p:txEl>
                                          </p:spTgt>
                                        </p:tgtEl>
                                      </p:cBhvr>
                                      <p:to x="100000" y="100000"/>
                                    </p:animScale>
                                    <p:animScale>
                                      <p:cBhvr>
                                        <p:cTn id="51" dur="26">
                                          <p:stCondLst>
                                            <p:cond delay="1312"/>
                                          </p:stCondLst>
                                        </p:cTn>
                                        <p:tgtEl>
                                          <p:spTgt spid="32771">
                                            <p:txEl>
                                              <p:pRg st="4" end="4"/>
                                            </p:txEl>
                                          </p:spTgt>
                                        </p:tgtEl>
                                      </p:cBhvr>
                                      <p:to x="100000" y="80000"/>
                                    </p:animScale>
                                    <p:animScale>
                                      <p:cBhvr>
                                        <p:cTn id="52" dur="166" decel="50000">
                                          <p:stCondLst>
                                            <p:cond delay="1338"/>
                                          </p:stCondLst>
                                        </p:cTn>
                                        <p:tgtEl>
                                          <p:spTgt spid="32771">
                                            <p:txEl>
                                              <p:pRg st="4" end="4"/>
                                            </p:txEl>
                                          </p:spTgt>
                                        </p:tgtEl>
                                      </p:cBhvr>
                                      <p:to x="100000" y="100000"/>
                                    </p:animScale>
                                    <p:animScale>
                                      <p:cBhvr>
                                        <p:cTn id="53" dur="26">
                                          <p:stCondLst>
                                            <p:cond delay="1642"/>
                                          </p:stCondLst>
                                        </p:cTn>
                                        <p:tgtEl>
                                          <p:spTgt spid="32771">
                                            <p:txEl>
                                              <p:pRg st="4" end="4"/>
                                            </p:txEl>
                                          </p:spTgt>
                                        </p:tgtEl>
                                      </p:cBhvr>
                                      <p:to x="100000" y="90000"/>
                                    </p:animScale>
                                    <p:animScale>
                                      <p:cBhvr>
                                        <p:cTn id="54" dur="166" decel="50000">
                                          <p:stCondLst>
                                            <p:cond delay="1668"/>
                                          </p:stCondLst>
                                        </p:cTn>
                                        <p:tgtEl>
                                          <p:spTgt spid="32771">
                                            <p:txEl>
                                              <p:pRg st="4" end="4"/>
                                            </p:txEl>
                                          </p:spTgt>
                                        </p:tgtEl>
                                      </p:cBhvr>
                                      <p:to x="100000" y="100000"/>
                                    </p:animScale>
                                    <p:animScale>
                                      <p:cBhvr>
                                        <p:cTn id="55" dur="26">
                                          <p:stCondLst>
                                            <p:cond delay="1808"/>
                                          </p:stCondLst>
                                        </p:cTn>
                                        <p:tgtEl>
                                          <p:spTgt spid="32771">
                                            <p:txEl>
                                              <p:pRg st="4" end="4"/>
                                            </p:txEl>
                                          </p:spTgt>
                                        </p:tgtEl>
                                      </p:cBhvr>
                                      <p:to x="100000" y="95000"/>
                                    </p:animScale>
                                    <p:animScale>
                                      <p:cBhvr>
                                        <p:cTn id="56" dur="166" decel="50000">
                                          <p:stCondLst>
                                            <p:cond delay="1834"/>
                                          </p:stCondLst>
                                        </p:cTn>
                                        <p:tgtEl>
                                          <p:spTgt spid="3277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FFCC">
              <a:alpha val="43921"/>
            </a:srgbClr>
          </a:solidFill>
        </p:spPr>
        <p:txBody>
          <a:bodyPr>
            <a:normAutofit fontScale="90000"/>
          </a:bodyPr>
          <a:lstStyle/>
          <a:p>
            <a:pPr eaLnBrk="1" hangingPunct="1"/>
            <a:r>
              <a:rPr lang="en-US" dirty="0" smtClean="0">
                <a:latin typeface="Kristen ITC" panose="03050502040202030202" pitchFamily="66" charset="0"/>
              </a:rPr>
              <a:t>Why do Whole Grains Matter?</a:t>
            </a:r>
          </a:p>
        </p:txBody>
      </p:sp>
      <p:sp>
        <p:nvSpPr>
          <p:cNvPr id="33795" name="Rectangle 3"/>
          <p:cNvSpPr>
            <a:spLocks noGrp="1" noChangeArrowheads="1"/>
          </p:cNvSpPr>
          <p:nvPr>
            <p:ph type="body" idx="1"/>
          </p:nvPr>
        </p:nvSpPr>
        <p:spPr>
          <a:xfrm>
            <a:off x="304800" y="1600200"/>
            <a:ext cx="8686800" cy="5181600"/>
          </a:xfrm>
          <a:solidFill>
            <a:srgbClr val="FFFFCC">
              <a:alpha val="27843"/>
            </a:srgbClr>
          </a:solidFill>
        </p:spPr>
        <p:txBody>
          <a:bodyPr>
            <a:normAutofit/>
          </a:bodyPr>
          <a:lstStyle/>
          <a:p>
            <a:pPr eaLnBrk="1" hangingPunct="1"/>
            <a:r>
              <a:rPr lang="en-US" sz="2800" dirty="0" smtClean="0">
                <a:latin typeface="Kristen ITC" panose="03050502040202030202" pitchFamily="66" charset="0"/>
              </a:rPr>
              <a:t>Diets rich in whole grain foods and other plant foods, and low in </a:t>
            </a:r>
            <a:r>
              <a:rPr lang="en-US" sz="2800" dirty="0" smtClean="0">
                <a:latin typeface="Kristen ITC" panose="03050502040202030202" pitchFamily="66" charset="0"/>
              </a:rPr>
              <a:t>___________________ fat </a:t>
            </a:r>
            <a:r>
              <a:rPr lang="en-US" sz="2800" dirty="0" smtClean="0">
                <a:latin typeface="Kristen ITC" panose="03050502040202030202" pitchFamily="66" charset="0"/>
              </a:rPr>
              <a:t>and cholesterol, may help reduce the risk of </a:t>
            </a:r>
            <a:r>
              <a:rPr lang="en-US" sz="2800" dirty="0" smtClean="0">
                <a:latin typeface="Kristen ITC" panose="03050502040202030202" pitchFamily="66" charset="0"/>
              </a:rPr>
              <a:t>_____________________disease</a:t>
            </a:r>
          </a:p>
          <a:p>
            <a:pPr eaLnBrk="1" hangingPunct="1"/>
            <a:endParaRPr lang="en-US" sz="2800" dirty="0" smtClean="0">
              <a:latin typeface="Kristen ITC" panose="03050502040202030202" pitchFamily="66" charset="0"/>
            </a:endParaRPr>
          </a:p>
          <a:p>
            <a:pPr eaLnBrk="1" hangingPunct="1"/>
            <a:r>
              <a:rPr lang="en-US" sz="2800" dirty="0" smtClean="0">
                <a:latin typeface="Kristen ITC" panose="03050502040202030202" pitchFamily="66" charset="0"/>
              </a:rPr>
              <a:t>Consuming at least 3 or more </a:t>
            </a:r>
            <a:r>
              <a:rPr lang="en-US" sz="2800" dirty="0" smtClean="0">
                <a:latin typeface="Kristen ITC" panose="03050502040202030202" pitchFamily="66" charset="0"/>
              </a:rPr>
              <a:t>ounces-equivalents </a:t>
            </a:r>
            <a:r>
              <a:rPr lang="en-US" sz="2800" dirty="0" smtClean="0">
                <a:latin typeface="Kristen ITC" panose="03050502040202030202" pitchFamily="66" charset="0"/>
              </a:rPr>
              <a:t>of whole grains per day can reduce the risk of several </a:t>
            </a:r>
            <a:r>
              <a:rPr lang="en-US" sz="2800" dirty="0" smtClean="0">
                <a:latin typeface="Kristen ITC" panose="03050502040202030202" pitchFamily="66" charset="0"/>
              </a:rPr>
              <a:t>__________________ diseases </a:t>
            </a:r>
            <a:r>
              <a:rPr lang="en-US" sz="2800" dirty="0" smtClean="0">
                <a:latin typeface="Kristen ITC" panose="03050502040202030202" pitchFamily="66" charset="0"/>
              </a:rPr>
              <a:t>and may help with </a:t>
            </a:r>
            <a:r>
              <a:rPr lang="en-US" sz="2800" dirty="0" smtClean="0">
                <a:latin typeface="Kristen ITC" panose="03050502040202030202" pitchFamily="66" charset="0"/>
              </a:rPr>
              <a:t>__________________maintenance</a:t>
            </a:r>
            <a:endParaRPr lang="en-US" sz="2800" dirty="0" smtClean="0">
              <a:latin typeface="Kristen ITC" panose="03050502040202030202" pitchFamily="66" charset="0"/>
            </a:endParaRPr>
          </a:p>
          <a:p>
            <a:pPr eaLnBrk="1" hangingPunct="1"/>
            <a:endParaRPr lang="en-US" sz="2800" dirty="0" smtClean="0">
              <a:latin typeface="Kristen ITC" panose="03050502040202030202" pitchFamily="66" charset="0"/>
            </a:endParaRPr>
          </a:p>
        </p:txBody>
      </p:sp>
    </p:spTree>
    <p:extLst>
      <p:ext uri="{BB962C8B-B14F-4D97-AF65-F5344CB8AC3E}">
        <p14:creationId xmlns:p14="http://schemas.microsoft.com/office/powerpoint/2010/main" val="30165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barn(inVertical)">
                                      <p:cBhvr>
                                        <p:cTn id="7" dur="500"/>
                                        <p:tgtEl>
                                          <p:spTgt spid="3379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arn(inVertical)">
                                      <p:cBhvr>
                                        <p:cTn id="12" dur="5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arn(inVertical)">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3375" y="-152400"/>
            <a:ext cx="8229600" cy="1143000"/>
          </a:xfrm>
        </p:spPr>
        <p:txBody>
          <a:bodyPr/>
          <a:lstStyle/>
          <a:p>
            <a:pPr eaLnBrk="1" hangingPunct="1"/>
            <a:r>
              <a:rPr lang="en-US" dirty="0" smtClean="0">
                <a:latin typeface="Ravie" pitchFamily="82" charset="0"/>
              </a:rPr>
              <a:t>Processing Grains</a:t>
            </a:r>
          </a:p>
        </p:txBody>
      </p:sp>
      <p:sp>
        <p:nvSpPr>
          <p:cNvPr id="13315" name="Rectangle 3"/>
          <p:cNvSpPr>
            <a:spLocks noGrp="1" noChangeArrowheads="1"/>
          </p:cNvSpPr>
          <p:nvPr>
            <p:ph type="body" idx="1"/>
          </p:nvPr>
        </p:nvSpPr>
        <p:spPr>
          <a:xfrm>
            <a:off x="0" y="1101247"/>
            <a:ext cx="6019800" cy="5985353"/>
          </a:xfrm>
        </p:spPr>
        <p:txBody>
          <a:bodyPr>
            <a:normAutofit lnSpcReduction="10000"/>
          </a:bodyPr>
          <a:lstStyle/>
          <a:p>
            <a:pPr eaLnBrk="1" hangingPunct="1"/>
            <a:r>
              <a:rPr lang="en-US" sz="3600" dirty="0" smtClean="0"/>
              <a:t>Berries: </a:t>
            </a:r>
            <a:r>
              <a:rPr lang="en-US" sz="2800" dirty="0" smtClean="0"/>
              <a:t>whole grain minus the </a:t>
            </a:r>
            <a:r>
              <a:rPr lang="en-US" sz="2800" dirty="0" smtClean="0"/>
              <a:t>hull</a:t>
            </a:r>
          </a:p>
          <a:p>
            <a:pPr eaLnBrk="1" hangingPunct="1"/>
            <a:endParaRPr lang="en-US" sz="2400" dirty="0" smtClean="0"/>
          </a:p>
          <a:p>
            <a:pPr eaLnBrk="1" hangingPunct="1"/>
            <a:r>
              <a:rPr lang="en-US" sz="3600" dirty="0" smtClean="0"/>
              <a:t>___________: </a:t>
            </a:r>
            <a:r>
              <a:rPr lang="en-US" sz="2800" dirty="0" smtClean="0"/>
              <a:t>ground into fine powder</a:t>
            </a:r>
          </a:p>
          <a:p>
            <a:pPr eaLnBrk="1" hangingPunct="1"/>
            <a:r>
              <a:rPr lang="en-US" sz="3600" dirty="0" smtClean="0"/>
              <a:t>______________= </a:t>
            </a:r>
            <a:r>
              <a:rPr lang="en-US" sz="3600" dirty="0" smtClean="0"/>
              <a:t>Flaked: </a:t>
            </a:r>
            <a:r>
              <a:rPr lang="en-US" sz="2800" dirty="0" smtClean="0"/>
              <a:t>flattened between rollers</a:t>
            </a:r>
          </a:p>
          <a:p>
            <a:pPr eaLnBrk="1" hangingPunct="1"/>
            <a:r>
              <a:rPr lang="en-US" sz="3600" dirty="0" smtClean="0"/>
              <a:t>_______________: </a:t>
            </a:r>
            <a:r>
              <a:rPr lang="en-US" sz="2800" dirty="0" smtClean="0"/>
              <a:t>cut into small pieces to speed up cooking time</a:t>
            </a:r>
          </a:p>
          <a:p>
            <a:pPr eaLnBrk="1" hangingPunct="1"/>
            <a:endParaRPr lang="en-US" sz="3600" dirty="0" smtClean="0"/>
          </a:p>
          <a:p>
            <a:pPr eaLnBrk="1" hangingPunct="1"/>
            <a:r>
              <a:rPr lang="en-US" sz="3600" dirty="0" smtClean="0"/>
              <a:t>Pearled</a:t>
            </a:r>
            <a:r>
              <a:rPr lang="en-US" sz="3600" dirty="0" smtClean="0"/>
              <a:t>: </a:t>
            </a:r>
            <a:r>
              <a:rPr lang="en-US" sz="2800" dirty="0" smtClean="0"/>
              <a:t>bran removed and tumbled</a:t>
            </a:r>
          </a:p>
        </p:txBody>
      </p:sp>
      <p:pic>
        <p:nvPicPr>
          <p:cNvPr id="15365" name="Picture 5" descr="https://encrypted-tbn1.gstatic.com/images?q=tbn:ANd9GcTonr4VDbOEgKgWjMZRs4aunHhoEVn_DMsd-kbqiIFSwCeDW0i38w"/>
          <p:cNvPicPr>
            <a:picLocks noChangeAspect="1" noChangeArrowheads="1"/>
          </p:cNvPicPr>
          <p:nvPr/>
        </p:nvPicPr>
        <p:blipFill rotWithShape="1">
          <a:blip r:embed="rId2">
            <a:extLst>
              <a:ext uri="{28A0092B-C50C-407E-A947-70E740481C1C}">
                <a14:useLocalDpi xmlns:a14="http://schemas.microsoft.com/office/drawing/2010/main" val="0"/>
              </a:ext>
            </a:extLst>
          </a:blip>
          <a:srcRect l="12749"/>
          <a:stretch/>
        </p:blipFill>
        <p:spPr bwMode="auto">
          <a:xfrm>
            <a:off x="6455568" y="762000"/>
            <a:ext cx="2695575" cy="159095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s://encrypted-tbn2.gstatic.com/images?q=tbn:ANd9GcQpYX9_iZTk2Fk83FRos56tmzILTSy9NXRm4T0wBz04iau7Qe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2352953"/>
            <a:ext cx="2681287" cy="16573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9" descr="https://encrypted-tbn3.gstatic.com/images?q=tbn:ANd9GcQc_FeIddjUVmFo2iT10a7aHSha4VkOCfzsxFt1TR9iQyxl9ARl28CS7ngO0Q"/>
          <p:cNvSpPr>
            <a:spLocks noChangeAspect="1" noChangeArrowheads="1"/>
          </p:cNvSpPr>
          <p:nvPr/>
        </p:nvSpPr>
        <p:spPr bwMode="auto">
          <a:xfrm>
            <a:off x="0" y="-914400"/>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06" y="4010304"/>
            <a:ext cx="27813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descr="https://encrypted-tbn0.gstatic.com/images?q=tbn:ANd9GcTDG1D55uEbgElO4ufr6aoNVCovT2CFPIWW4nwqdqx3l2FDvw8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06" y="5210125"/>
            <a:ext cx="2750081" cy="16593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822516" y="6400800"/>
            <a:ext cx="1524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161715" y="4495800"/>
            <a:ext cx="118480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270767" y="3214285"/>
            <a:ext cx="118480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088200" y="1752600"/>
            <a:ext cx="118480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737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arn(inVertic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arn(inVertical)">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arn(inVertical)">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barn(inVertical)">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arn(inVertical)">
                                      <p:cBhvr>
                                        <p:cTn id="2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24" y="1905000"/>
            <a:ext cx="8229600" cy="1143000"/>
          </a:xfrm>
        </p:spPr>
        <p:txBody>
          <a:bodyPr>
            <a:noAutofit/>
          </a:bodyPr>
          <a:lstStyle/>
          <a:p>
            <a:r>
              <a:rPr lang="en-US" sz="11500" dirty="0" smtClean="0">
                <a:latin typeface="Kristen ITC" panose="03050502040202030202" pitchFamily="66" charset="0"/>
              </a:rPr>
              <a:t>RICE</a:t>
            </a:r>
            <a:endParaRPr lang="en-US" sz="11500" dirty="0">
              <a:latin typeface="Kristen ITC" panose="03050502040202030202" pitchFamily="66" charset="0"/>
            </a:endParaRPr>
          </a:p>
        </p:txBody>
      </p:sp>
      <p:pic>
        <p:nvPicPr>
          <p:cNvPr id="4" name="Picture 4" descr="C:\Users\Jonathan\AppData\Local\Microsoft\Windows\Temporary Internet Files\Content.IE5\FTINKR7T\MC9000846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454046"/>
            <a:ext cx="7620000" cy="34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Jonathan\AppData\Local\Microsoft\Windows\Temporary Internet Files\Content.IE5\9K2ANS6P\MC9000243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514"/>
            <a:ext cx="8854152" cy="120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35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914400" y="-152400"/>
            <a:ext cx="7772400" cy="1470025"/>
          </a:xfrm>
        </p:spPr>
        <p:txBody>
          <a:bodyPr/>
          <a:lstStyle/>
          <a:p>
            <a:pPr eaLnBrk="1" hangingPunct="1"/>
            <a:r>
              <a:rPr lang="en-US" sz="5400" dirty="0" smtClean="0">
                <a:solidFill>
                  <a:schemeClr val="tx1"/>
                </a:solidFill>
                <a:latin typeface="Ravie" pitchFamily="82" charset="0"/>
              </a:rPr>
              <a:t>Rice</a:t>
            </a:r>
          </a:p>
        </p:txBody>
      </p:sp>
      <p:sp>
        <p:nvSpPr>
          <p:cNvPr id="16387" name="Rectangle 5"/>
          <p:cNvSpPr>
            <a:spLocks noGrp="1" noChangeArrowheads="1"/>
          </p:cNvSpPr>
          <p:nvPr>
            <p:ph type="subTitle" idx="1"/>
          </p:nvPr>
        </p:nvSpPr>
        <p:spPr>
          <a:xfrm>
            <a:off x="1600200" y="1066800"/>
            <a:ext cx="6400800" cy="1752600"/>
          </a:xfrm>
        </p:spPr>
        <p:txBody>
          <a:bodyPr/>
          <a:lstStyle/>
          <a:p>
            <a:pPr eaLnBrk="1" hangingPunct="1"/>
            <a:r>
              <a:rPr lang="en-US" dirty="0" smtClean="0">
                <a:solidFill>
                  <a:schemeClr val="tx1"/>
                </a:solidFill>
                <a:latin typeface="David" pitchFamily="34" charset="-79"/>
                <a:cs typeface="David" pitchFamily="34" charset="-79"/>
              </a:rPr>
              <a:t>Worldwide there are more than </a:t>
            </a:r>
            <a:r>
              <a:rPr lang="en-US" dirty="0" smtClean="0">
                <a:solidFill>
                  <a:schemeClr val="tx1"/>
                </a:solidFill>
                <a:latin typeface="David" pitchFamily="34" charset="-79"/>
                <a:cs typeface="David" pitchFamily="34" charset="-79"/>
              </a:rPr>
              <a:t>_________________ </a:t>
            </a:r>
            <a:r>
              <a:rPr lang="en-US" dirty="0" smtClean="0">
                <a:solidFill>
                  <a:schemeClr val="tx1"/>
                </a:solidFill>
                <a:latin typeface="David" pitchFamily="34" charset="-79"/>
                <a:cs typeface="David" pitchFamily="34" charset="-79"/>
              </a:rPr>
              <a:t>different varieties of rice!</a:t>
            </a:r>
          </a:p>
        </p:txBody>
      </p:sp>
      <p:pic>
        <p:nvPicPr>
          <p:cNvPr id="16388" name="Picture 6" descr="rice_g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454" y="3727298"/>
            <a:ext cx="4297459" cy="264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914" y="2192816"/>
            <a:ext cx="23812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11" descr="C:\Users\Jonathan\AppData\Local\Microsoft\Windows\Temporary Internet Files\Content.IE5\FTINKR7T\MP90004975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6" y="2198035"/>
            <a:ext cx="2232329" cy="333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2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52400"/>
            <a:ext cx="8686800" cy="1143000"/>
          </a:xfrm>
        </p:spPr>
        <p:txBody>
          <a:bodyPr>
            <a:normAutofit fontScale="90000"/>
          </a:bodyPr>
          <a:lstStyle/>
          <a:p>
            <a:pPr eaLnBrk="1" hangingPunct="1"/>
            <a:r>
              <a:rPr lang="en-US" dirty="0" smtClean="0">
                <a:solidFill>
                  <a:schemeClr val="tx1"/>
                </a:solidFill>
                <a:latin typeface="Ravie" panose="04040805050809020602" pitchFamily="82" charset="0"/>
              </a:rPr>
              <a:t>Basic Categories of Rice </a:t>
            </a:r>
          </a:p>
        </p:txBody>
      </p:sp>
      <p:sp>
        <p:nvSpPr>
          <p:cNvPr id="21510" name="Rectangle 6"/>
          <p:cNvSpPr>
            <a:spLocks noGrp="1" noChangeArrowheads="1"/>
          </p:cNvSpPr>
          <p:nvPr>
            <p:ph type="body" idx="1"/>
          </p:nvPr>
        </p:nvSpPr>
        <p:spPr>
          <a:xfrm>
            <a:off x="228600" y="1066800"/>
            <a:ext cx="8763000" cy="5638800"/>
          </a:xfrm>
        </p:spPr>
        <p:txBody>
          <a:bodyPr>
            <a:noAutofit/>
          </a:bodyPr>
          <a:lstStyle/>
          <a:p>
            <a:pPr eaLnBrk="1" hangingPunct="1">
              <a:lnSpc>
                <a:spcPct val="80000"/>
              </a:lnSpc>
              <a:buFontTx/>
              <a:buNone/>
            </a:pPr>
            <a:endParaRPr lang="en-US" sz="2800" dirty="0" smtClean="0">
              <a:solidFill>
                <a:srgbClr val="FFFFCC"/>
              </a:solidFill>
              <a:latin typeface="Kristen ITC" panose="03050502040202030202" pitchFamily="66" charset="0"/>
            </a:endParaRPr>
          </a:p>
          <a:p>
            <a:pPr eaLnBrk="1" hangingPunct="1">
              <a:lnSpc>
                <a:spcPct val="80000"/>
              </a:lnSpc>
            </a:pPr>
            <a:r>
              <a:rPr lang="en-US" sz="2800" b="1" dirty="0" smtClean="0">
                <a:latin typeface="Kristen ITC" panose="03050502040202030202" pitchFamily="66" charset="0"/>
              </a:rPr>
              <a:t>______________ grain </a:t>
            </a:r>
            <a:r>
              <a:rPr lang="en-US" sz="2800" b="1" dirty="0" smtClean="0">
                <a:latin typeface="Kristen ITC" panose="03050502040202030202" pitchFamily="66" charset="0"/>
              </a:rPr>
              <a:t>Rice-</a:t>
            </a:r>
            <a:r>
              <a:rPr lang="en-US" sz="2800" dirty="0" smtClean="0">
                <a:latin typeface="Kristen ITC" panose="03050502040202030202" pitchFamily="66" charset="0"/>
              </a:rPr>
              <a:t> </a:t>
            </a:r>
            <a:r>
              <a:rPr lang="en-US" sz="2000" dirty="0" smtClean="0">
                <a:latin typeface="Kristen ITC" panose="03050502040202030202" pitchFamily="66" charset="0"/>
              </a:rPr>
              <a:t>Long, polished kernels. </a:t>
            </a:r>
            <a:endParaRPr lang="en-US" sz="2000" dirty="0" smtClean="0">
              <a:latin typeface="Kristen ITC" panose="03050502040202030202" pitchFamily="66" charset="0"/>
            </a:endParaRPr>
          </a:p>
          <a:p>
            <a:pPr marL="0" indent="0" eaLnBrk="1" hangingPunct="1">
              <a:lnSpc>
                <a:spcPct val="80000"/>
              </a:lnSpc>
              <a:buNone/>
            </a:pPr>
            <a:r>
              <a:rPr lang="en-US" sz="2000" dirty="0" smtClean="0">
                <a:latin typeface="Kristen ITC" panose="03050502040202030202" pitchFamily="66" charset="0"/>
              </a:rPr>
              <a:t>Bland </a:t>
            </a:r>
            <a:r>
              <a:rPr lang="en-US" sz="2000" dirty="0" smtClean="0">
                <a:latin typeface="Kristen ITC" panose="03050502040202030202" pitchFamily="66" charset="0"/>
              </a:rPr>
              <a:t>and somewhat firm in texture. Yields a drier, fluffy rice. </a:t>
            </a:r>
          </a:p>
          <a:p>
            <a:pPr lvl="1" eaLnBrk="1" hangingPunct="1">
              <a:lnSpc>
                <a:spcPct val="80000"/>
              </a:lnSpc>
            </a:pPr>
            <a:r>
              <a:rPr lang="en-US" sz="2400" dirty="0" smtClean="0">
                <a:latin typeface="Kristen ITC" panose="03050502040202030202" pitchFamily="66" charset="0"/>
              </a:rPr>
              <a:t>Ex. Basmati and Jasmine </a:t>
            </a:r>
          </a:p>
          <a:p>
            <a:pPr eaLnBrk="1" hangingPunct="1">
              <a:lnSpc>
                <a:spcPct val="80000"/>
              </a:lnSpc>
              <a:buFontTx/>
              <a:buNone/>
            </a:pPr>
            <a:endParaRPr lang="en-US" sz="2800" dirty="0" smtClean="0">
              <a:latin typeface="Kristen ITC" panose="03050502040202030202" pitchFamily="66" charset="0"/>
            </a:endParaRPr>
          </a:p>
          <a:p>
            <a:pPr eaLnBrk="1" hangingPunct="1">
              <a:lnSpc>
                <a:spcPct val="80000"/>
              </a:lnSpc>
              <a:buFontTx/>
              <a:buNone/>
            </a:pPr>
            <a:endParaRPr lang="en-US" sz="2800" dirty="0" smtClean="0">
              <a:latin typeface="Kristen ITC" panose="03050502040202030202" pitchFamily="66" charset="0"/>
            </a:endParaRPr>
          </a:p>
          <a:p>
            <a:pPr eaLnBrk="1" hangingPunct="1">
              <a:lnSpc>
                <a:spcPct val="80000"/>
              </a:lnSpc>
            </a:pPr>
            <a:r>
              <a:rPr lang="en-US" sz="2800" b="1" dirty="0" smtClean="0">
                <a:latin typeface="Kristen ITC" panose="03050502040202030202" pitchFamily="66" charset="0"/>
              </a:rPr>
              <a:t>______________  Grain </a:t>
            </a:r>
            <a:r>
              <a:rPr lang="en-US" sz="2800" b="1" dirty="0" smtClean="0">
                <a:latin typeface="Kristen ITC" panose="03050502040202030202" pitchFamily="66" charset="0"/>
              </a:rPr>
              <a:t>Rice-</a:t>
            </a:r>
            <a:r>
              <a:rPr lang="en-US" sz="2800" dirty="0" smtClean="0">
                <a:latin typeface="Kristen ITC" panose="03050502040202030202" pitchFamily="66" charset="0"/>
              </a:rPr>
              <a:t> </a:t>
            </a:r>
            <a:r>
              <a:rPr lang="en-US" sz="1800" dirty="0" smtClean="0">
                <a:latin typeface="Kristen ITC" panose="03050502040202030202" pitchFamily="66" charset="0"/>
              </a:rPr>
              <a:t>has a shorter, wider </a:t>
            </a:r>
            <a:endParaRPr lang="en-US" sz="1800" dirty="0" smtClean="0">
              <a:latin typeface="Kristen ITC" panose="03050502040202030202" pitchFamily="66" charset="0"/>
            </a:endParaRPr>
          </a:p>
          <a:p>
            <a:pPr marL="0" indent="0" eaLnBrk="1" hangingPunct="1">
              <a:lnSpc>
                <a:spcPct val="80000"/>
              </a:lnSpc>
              <a:buNone/>
            </a:pPr>
            <a:r>
              <a:rPr lang="en-US" sz="1800" dirty="0" smtClean="0">
                <a:latin typeface="Kristen ITC" panose="03050502040202030202" pitchFamily="66" charset="0"/>
              </a:rPr>
              <a:t>kernel </a:t>
            </a:r>
            <a:r>
              <a:rPr lang="en-US" sz="1800" dirty="0" smtClean="0">
                <a:latin typeface="Kristen ITC" panose="03050502040202030202" pitchFamily="66" charset="0"/>
              </a:rPr>
              <a:t>(two to three times longer than its width) than long grain rice. Cooked grains are more moist and tender, and have a greater tendency to cling together than long grain.  </a:t>
            </a:r>
            <a:endParaRPr lang="en-US" sz="2800" dirty="0" smtClean="0">
              <a:latin typeface="Kristen ITC" panose="03050502040202030202" pitchFamily="66" charset="0"/>
            </a:endParaRPr>
          </a:p>
          <a:p>
            <a:pPr lvl="1" eaLnBrk="1" hangingPunct="1">
              <a:lnSpc>
                <a:spcPct val="80000"/>
              </a:lnSpc>
            </a:pPr>
            <a:r>
              <a:rPr lang="en-US" sz="2400" dirty="0" smtClean="0">
                <a:latin typeface="Kristen ITC" panose="03050502040202030202" pitchFamily="66" charset="0"/>
              </a:rPr>
              <a:t>Ex. Sushi Rice</a:t>
            </a:r>
          </a:p>
          <a:p>
            <a:pPr eaLnBrk="1" hangingPunct="1">
              <a:lnSpc>
                <a:spcPct val="80000"/>
              </a:lnSpc>
            </a:pPr>
            <a:endParaRPr lang="en-US" sz="2800" b="1" dirty="0" smtClean="0">
              <a:latin typeface="Kristen ITC" panose="03050502040202030202" pitchFamily="66" charset="0"/>
            </a:endParaRPr>
          </a:p>
          <a:p>
            <a:pPr eaLnBrk="1" hangingPunct="1">
              <a:lnSpc>
                <a:spcPct val="80000"/>
              </a:lnSpc>
            </a:pPr>
            <a:r>
              <a:rPr lang="en-US" sz="2800" b="1" dirty="0" smtClean="0">
                <a:latin typeface="Kristen ITC" panose="03050502040202030202" pitchFamily="66" charset="0"/>
              </a:rPr>
              <a:t>_____________ Grain </a:t>
            </a:r>
            <a:r>
              <a:rPr lang="en-US" sz="2800" b="1" dirty="0" smtClean="0">
                <a:latin typeface="Kristen ITC" panose="03050502040202030202" pitchFamily="66" charset="0"/>
              </a:rPr>
              <a:t>Rice-</a:t>
            </a:r>
            <a:r>
              <a:rPr lang="en-US" sz="2800" dirty="0" smtClean="0">
                <a:latin typeface="Kristen ITC" panose="03050502040202030202" pitchFamily="66" charset="0"/>
              </a:rPr>
              <a:t> </a:t>
            </a:r>
            <a:r>
              <a:rPr lang="en-US" sz="1800" dirty="0" smtClean="0">
                <a:latin typeface="Kristen ITC" panose="03050502040202030202" pitchFamily="66" charset="0"/>
              </a:rPr>
              <a:t>Short grain rice has a short, </a:t>
            </a:r>
            <a:endParaRPr lang="en-US" sz="1800" dirty="0" smtClean="0">
              <a:latin typeface="Kristen ITC" panose="03050502040202030202" pitchFamily="66" charset="0"/>
            </a:endParaRPr>
          </a:p>
          <a:p>
            <a:pPr marL="0" indent="0" eaLnBrk="1" hangingPunct="1">
              <a:lnSpc>
                <a:spcPct val="80000"/>
              </a:lnSpc>
              <a:buNone/>
            </a:pPr>
            <a:r>
              <a:rPr lang="en-US" sz="1800" dirty="0" smtClean="0">
                <a:latin typeface="Kristen ITC" panose="03050502040202030202" pitchFamily="66" charset="0"/>
              </a:rPr>
              <a:t>plump</a:t>
            </a:r>
            <a:r>
              <a:rPr lang="en-US" sz="1800" dirty="0" smtClean="0">
                <a:latin typeface="Kristen ITC" panose="03050502040202030202" pitchFamily="66" charset="0"/>
              </a:rPr>
              <a:t>, almost round kernel. Cooked grains are soft and cling together. </a:t>
            </a:r>
          </a:p>
          <a:p>
            <a:pPr lvl="1" eaLnBrk="1" hangingPunct="1">
              <a:lnSpc>
                <a:spcPct val="80000"/>
              </a:lnSpc>
            </a:pPr>
            <a:r>
              <a:rPr lang="en-US" sz="2400" dirty="0" smtClean="0">
                <a:latin typeface="Kristen ITC" panose="03050502040202030202" pitchFamily="66" charset="0"/>
              </a:rPr>
              <a:t>Ex. Arborio Rice</a:t>
            </a:r>
          </a:p>
          <a:p>
            <a:pPr eaLnBrk="1" hangingPunct="1">
              <a:lnSpc>
                <a:spcPct val="80000"/>
              </a:lnSpc>
              <a:buFontTx/>
              <a:buNone/>
            </a:pPr>
            <a:endParaRPr lang="en-US" sz="2800" b="1" dirty="0" smtClean="0">
              <a:solidFill>
                <a:srgbClr val="FFFFCC"/>
              </a:solidFill>
              <a:latin typeface="Kristen ITC" panose="03050502040202030202" pitchFamily="66" charset="0"/>
            </a:endParaRPr>
          </a:p>
          <a:p>
            <a:pPr eaLnBrk="1" hangingPunct="1">
              <a:lnSpc>
                <a:spcPct val="80000"/>
              </a:lnSpc>
            </a:pPr>
            <a:endParaRPr lang="en-US" sz="2800" dirty="0" smtClean="0">
              <a:solidFill>
                <a:srgbClr val="FFFFCC"/>
              </a:solidFill>
              <a:latin typeface="Kristen ITC" panose="03050502040202030202" pitchFamily="66" charset="0"/>
            </a:endParaRPr>
          </a:p>
          <a:p>
            <a:pPr eaLnBrk="1" hangingPunct="1">
              <a:lnSpc>
                <a:spcPct val="80000"/>
              </a:lnSpc>
            </a:pPr>
            <a:endParaRPr lang="en-US" sz="2800" dirty="0" smtClean="0">
              <a:solidFill>
                <a:srgbClr val="FFFFCC"/>
              </a:solidFill>
              <a:latin typeface="Kristen ITC" panose="03050502040202030202" pitchFamily="66" charset="0"/>
            </a:endParaRPr>
          </a:p>
        </p:txBody>
      </p:sp>
      <p:pic>
        <p:nvPicPr>
          <p:cNvPr id="17412" name="Picture 8" descr="C:\Users\Jonathan\AppData\Local\Microsoft\Windows\Temporary Internet Files\Content.IE5\Q7BIQT4X\MC9002157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4430" y="1912257"/>
            <a:ext cx="199231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1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10">
                                            <p:txEl>
                                              <p:pRg st="1" end="1"/>
                                            </p:txEl>
                                          </p:spTgt>
                                        </p:tgtEl>
                                        <p:attrNameLst>
                                          <p:attrName>style.visibility</p:attrName>
                                        </p:attrNameLst>
                                      </p:cBhvr>
                                      <p:to>
                                        <p:strVal val="visible"/>
                                      </p:to>
                                    </p:set>
                                    <p:animEffect transition="in" filter="wipe(down)">
                                      <p:cBhvr>
                                        <p:cTn id="7" dur="500"/>
                                        <p:tgtEl>
                                          <p:spTgt spid="215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10">
                                            <p:txEl>
                                              <p:pRg st="2" end="2"/>
                                            </p:txEl>
                                          </p:spTgt>
                                        </p:tgtEl>
                                        <p:attrNameLst>
                                          <p:attrName>style.visibility</p:attrName>
                                        </p:attrNameLst>
                                      </p:cBhvr>
                                      <p:to>
                                        <p:strVal val="visible"/>
                                      </p:to>
                                    </p:set>
                                    <p:animEffect transition="in" filter="wipe(down)">
                                      <p:cBhvr>
                                        <p:cTn id="12" dur="500"/>
                                        <p:tgtEl>
                                          <p:spTgt spid="21510">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510">
                                            <p:txEl>
                                              <p:pRg st="3" end="3"/>
                                            </p:txEl>
                                          </p:spTgt>
                                        </p:tgtEl>
                                        <p:attrNameLst>
                                          <p:attrName>style.visibility</p:attrName>
                                        </p:attrNameLst>
                                      </p:cBhvr>
                                      <p:to>
                                        <p:strVal val="visible"/>
                                      </p:to>
                                    </p:set>
                                    <p:animEffect transition="in" filter="wipe(down)">
                                      <p:cBhvr>
                                        <p:cTn id="15" dur="500"/>
                                        <p:tgtEl>
                                          <p:spTgt spid="215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510">
                                            <p:txEl>
                                              <p:pRg st="6" end="6"/>
                                            </p:txEl>
                                          </p:spTgt>
                                        </p:tgtEl>
                                        <p:attrNameLst>
                                          <p:attrName>style.visibility</p:attrName>
                                        </p:attrNameLst>
                                      </p:cBhvr>
                                      <p:to>
                                        <p:strVal val="visible"/>
                                      </p:to>
                                    </p:set>
                                    <p:animEffect transition="in" filter="wipe(down)">
                                      <p:cBhvr>
                                        <p:cTn id="20" dur="500"/>
                                        <p:tgtEl>
                                          <p:spTgt spid="21510">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510">
                                            <p:txEl>
                                              <p:pRg st="7" end="7"/>
                                            </p:txEl>
                                          </p:spTgt>
                                        </p:tgtEl>
                                        <p:attrNameLst>
                                          <p:attrName>style.visibility</p:attrName>
                                        </p:attrNameLst>
                                      </p:cBhvr>
                                      <p:to>
                                        <p:strVal val="visible"/>
                                      </p:to>
                                    </p:set>
                                    <p:animEffect transition="in" filter="wipe(down)">
                                      <p:cBhvr>
                                        <p:cTn id="25" dur="500"/>
                                        <p:tgtEl>
                                          <p:spTgt spid="21510">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510">
                                            <p:txEl>
                                              <p:pRg st="8" end="8"/>
                                            </p:txEl>
                                          </p:spTgt>
                                        </p:tgtEl>
                                        <p:attrNameLst>
                                          <p:attrName>style.visibility</p:attrName>
                                        </p:attrNameLst>
                                      </p:cBhvr>
                                      <p:to>
                                        <p:strVal val="visible"/>
                                      </p:to>
                                    </p:set>
                                    <p:animEffect transition="in" filter="wipe(down)">
                                      <p:cBhvr>
                                        <p:cTn id="28" dur="500"/>
                                        <p:tgtEl>
                                          <p:spTgt spid="21510">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510">
                                            <p:txEl>
                                              <p:pRg st="10" end="10"/>
                                            </p:txEl>
                                          </p:spTgt>
                                        </p:tgtEl>
                                        <p:attrNameLst>
                                          <p:attrName>style.visibility</p:attrName>
                                        </p:attrNameLst>
                                      </p:cBhvr>
                                      <p:to>
                                        <p:strVal val="visible"/>
                                      </p:to>
                                    </p:set>
                                    <p:animEffect transition="in" filter="wipe(down)">
                                      <p:cBhvr>
                                        <p:cTn id="33" dur="500"/>
                                        <p:tgtEl>
                                          <p:spTgt spid="21510">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510">
                                            <p:txEl>
                                              <p:pRg st="11" end="11"/>
                                            </p:txEl>
                                          </p:spTgt>
                                        </p:tgtEl>
                                        <p:attrNameLst>
                                          <p:attrName>style.visibility</p:attrName>
                                        </p:attrNameLst>
                                      </p:cBhvr>
                                      <p:to>
                                        <p:strVal val="visible"/>
                                      </p:to>
                                    </p:set>
                                    <p:animEffect transition="in" filter="wipe(down)">
                                      <p:cBhvr>
                                        <p:cTn id="38" dur="500"/>
                                        <p:tgtEl>
                                          <p:spTgt spid="21510">
                                            <p:txEl>
                                              <p:pRg st="11" end="1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510">
                                            <p:txEl>
                                              <p:pRg st="12" end="12"/>
                                            </p:txEl>
                                          </p:spTgt>
                                        </p:tgtEl>
                                        <p:attrNameLst>
                                          <p:attrName>style.visibility</p:attrName>
                                        </p:attrNameLst>
                                      </p:cBhvr>
                                      <p:to>
                                        <p:strVal val="visible"/>
                                      </p:to>
                                    </p:set>
                                    <p:animEffect transition="in" filter="wipe(down)">
                                      <p:cBhvr>
                                        <p:cTn id="41" dur="500"/>
                                        <p:tgtEl>
                                          <p:spTgt spid="215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latin typeface="Ravie" panose="04040805050809020602" pitchFamily="82" charset="0"/>
              </a:rPr>
              <a:t>History of Pasta</a:t>
            </a:r>
            <a:endParaRPr lang="en-US" sz="5400" b="1" dirty="0">
              <a:latin typeface="Ravie" panose="04040805050809020602" pitchFamily="82" charset="0"/>
            </a:endParaRPr>
          </a:p>
        </p:txBody>
      </p:sp>
      <p:sp>
        <p:nvSpPr>
          <p:cNvPr id="3" name="Content Placeholder 2"/>
          <p:cNvSpPr>
            <a:spLocks noGrp="1"/>
          </p:cNvSpPr>
          <p:nvPr>
            <p:ph idx="1"/>
          </p:nvPr>
        </p:nvSpPr>
        <p:spPr>
          <a:xfrm>
            <a:off x="0" y="1260764"/>
            <a:ext cx="9144000" cy="5562600"/>
          </a:xfrm>
        </p:spPr>
        <p:txBody>
          <a:bodyPr>
            <a:normAutofit fontScale="70000" lnSpcReduction="20000"/>
          </a:bodyPr>
          <a:lstStyle/>
          <a:p>
            <a:pPr marL="0" indent="0" algn="ctr">
              <a:buNone/>
            </a:pPr>
            <a:r>
              <a:rPr lang="en-US" sz="2900" b="1" dirty="0" smtClean="0">
                <a:latin typeface="Kristen ITC" panose="03050502040202030202" pitchFamily="66" charset="0"/>
              </a:rPr>
              <a:t>Popular legend has it that Marco Polo introduced pasta to Italy following his exploration of the Far East in the late 13th century</a:t>
            </a:r>
          </a:p>
          <a:p>
            <a:pPr marL="0" indent="0" algn="ctr">
              <a:buNone/>
            </a:pPr>
            <a:endParaRPr lang="en-US" sz="2900" b="1" dirty="0" smtClean="0">
              <a:latin typeface="Kristen ITC" panose="03050502040202030202" pitchFamily="66" charset="0"/>
            </a:endParaRPr>
          </a:p>
          <a:p>
            <a:pPr marL="0" indent="0" algn="ctr">
              <a:buNone/>
            </a:pPr>
            <a:r>
              <a:rPr lang="en-US" sz="2900" b="1" i="1" dirty="0" smtClean="0">
                <a:latin typeface="Kristen ITC" panose="03050502040202030202" pitchFamily="66" charset="0"/>
              </a:rPr>
              <a:t>The Chinese were making a noodle-like food as early as 3000 B.C. And Greek mythology suggests that the Greek God Vulcan invented a device that made strings of dough (the first spaghetti!).</a:t>
            </a:r>
          </a:p>
          <a:p>
            <a:pPr marL="0" indent="0" algn="ctr">
              <a:buNone/>
            </a:pPr>
            <a:endParaRPr lang="en-US" sz="2900" b="1" i="1" dirty="0" smtClean="0">
              <a:latin typeface="Kristen ITC" panose="03050502040202030202" pitchFamily="66" charset="0"/>
            </a:endParaRPr>
          </a:p>
          <a:p>
            <a:pPr marL="0" indent="0" algn="ctr">
              <a:buNone/>
            </a:pPr>
            <a:r>
              <a:rPr lang="en-US" sz="2900" b="1" dirty="0" smtClean="0">
                <a:latin typeface="Kristen ITC" panose="03050502040202030202" pitchFamily="66" charset="0"/>
              </a:rPr>
              <a:t>Pasta made its way to the New World through the English, who discovered it while touring Italy. Colonists brought to America the English practice of cooking noodles at least one half hour, then smothering them with cream sauce and cheese.</a:t>
            </a:r>
          </a:p>
          <a:p>
            <a:pPr marL="0" indent="0" algn="ctr">
              <a:buNone/>
            </a:pPr>
            <a:endParaRPr lang="en-US" sz="2900" b="1" dirty="0" smtClean="0">
              <a:latin typeface="Kristen ITC" panose="03050502040202030202" pitchFamily="66" charset="0"/>
            </a:endParaRPr>
          </a:p>
          <a:p>
            <a:pPr marL="0" indent="0" algn="ctr">
              <a:buNone/>
            </a:pPr>
            <a:r>
              <a:rPr lang="en-US" sz="2900" b="1" i="1" dirty="0" smtClean="0">
                <a:latin typeface="Kristen ITC" panose="03050502040202030202" pitchFamily="66" charset="0"/>
              </a:rPr>
              <a:t>Thomas Jefferson is credited with bringing the first “macaroni” machine to America in 1789 when he returned home after serving as ambassador to France.</a:t>
            </a:r>
          </a:p>
          <a:p>
            <a:pPr marL="0" indent="0" algn="ctr">
              <a:buNone/>
            </a:pPr>
            <a:endParaRPr lang="en-US" sz="2900" b="1" i="1" dirty="0" smtClean="0">
              <a:latin typeface="Kristen ITC" panose="03050502040202030202" pitchFamily="66" charset="0"/>
            </a:endParaRPr>
          </a:p>
          <a:p>
            <a:pPr marL="0" indent="0" algn="ctr">
              <a:buNone/>
            </a:pPr>
            <a:r>
              <a:rPr lang="en-US" sz="2900" b="1" dirty="0" smtClean="0">
                <a:latin typeface="Kristen ITC" panose="03050502040202030202" pitchFamily="66" charset="0"/>
              </a:rPr>
              <a:t>The first industrial pasta factory in America was built in Brooklyn in 1848 by, of all people, a Frenchman, who spread his spaghetti strands on the roof to dry in the sunshine</a:t>
            </a:r>
          </a:p>
          <a:p>
            <a:pPr marL="0" indent="0" algn="ctr">
              <a:buNone/>
            </a:pPr>
            <a:endParaRPr lang="en-US" dirty="0">
              <a:latin typeface="Kristen ITC" panose="03050502040202030202" pitchFamily="66" charset="0"/>
            </a:endParaRPr>
          </a:p>
        </p:txBody>
      </p:sp>
    </p:spTree>
    <p:extLst>
      <p:ext uri="{BB962C8B-B14F-4D97-AF65-F5344CB8AC3E}">
        <p14:creationId xmlns:p14="http://schemas.microsoft.com/office/powerpoint/2010/main" val="173431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Users\Jonathan\AppData\Local\Microsoft\Windows\Temporary Internet Files\Content.IE5\FTINKR7T\MC9000846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819" y="304800"/>
            <a:ext cx="355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1066800" y="321501"/>
            <a:ext cx="8229600" cy="1143000"/>
          </a:xfrm>
        </p:spPr>
        <p:txBody>
          <a:bodyPr/>
          <a:lstStyle/>
          <a:p>
            <a:pPr eaLnBrk="1" hangingPunct="1"/>
            <a:r>
              <a:rPr lang="en-US" dirty="0" smtClean="0">
                <a:solidFill>
                  <a:schemeClr val="tx1"/>
                </a:solidFill>
                <a:latin typeface="Ravie" pitchFamily="82" charset="0"/>
              </a:rPr>
              <a:t>Cooking Rice</a:t>
            </a:r>
          </a:p>
        </p:txBody>
      </p:sp>
      <p:sp>
        <p:nvSpPr>
          <p:cNvPr id="19459" name="Rectangle 3"/>
          <p:cNvSpPr>
            <a:spLocks noGrp="1" noChangeArrowheads="1"/>
          </p:cNvSpPr>
          <p:nvPr>
            <p:ph type="body" idx="1"/>
          </p:nvPr>
        </p:nvSpPr>
        <p:spPr>
          <a:xfrm>
            <a:off x="152400" y="1600200"/>
            <a:ext cx="8991600" cy="5257800"/>
          </a:xfrm>
        </p:spPr>
        <p:txBody>
          <a:bodyPr>
            <a:normAutofit lnSpcReduction="10000"/>
          </a:bodyPr>
          <a:lstStyle/>
          <a:p>
            <a:pPr marL="533400" indent="-533400" eaLnBrk="1" hangingPunct="1">
              <a:lnSpc>
                <a:spcPct val="80000"/>
              </a:lnSpc>
            </a:pPr>
            <a:endParaRPr lang="en-US" sz="2800" dirty="0" smtClean="0">
              <a:solidFill>
                <a:srgbClr val="F9CF83"/>
              </a:solidFill>
              <a:latin typeface="Kristen ITC" panose="03050502040202030202" pitchFamily="66" charset="0"/>
            </a:endParaRPr>
          </a:p>
          <a:p>
            <a:pPr marL="533400" indent="-533400" eaLnBrk="1" hangingPunct="1">
              <a:lnSpc>
                <a:spcPct val="80000"/>
              </a:lnSpc>
            </a:pPr>
            <a:r>
              <a:rPr lang="en-US" sz="2800" dirty="0" smtClean="0">
                <a:latin typeface="Kristen ITC" panose="03050502040202030202" pitchFamily="66" charset="0"/>
              </a:rPr>
              <a:t>Double the </a:t>
            </a:r>
            <a:r>
              <a:rPr lang="en-US" sz="2800" dirty="0" smtClean="0">
                <a:latin typeface="Kristen ITC" panose="03050502040202030202" pitchFamily="66" charset="0"/>
              </a:rPr>
              <a:t>amount of </a:t>
            </a:r>
            <a:r>
              <a:rPr lang="en-US" sz="2800" dirty="0" smtClean="0">
                <a:latin typeface="Kristen ITC" panose="03050502040202030202" pitchFamily="66" charset="0"/>
              </a:rPr>
              <a:t>_______________for rice </a:t>
            </a:r>
          </a:p>
          <a:p>
            <a:pPr marL="0" indent="0" eaLnBrk="1" hangingPunct="1">
              <a:lnSpc>
                <a:spcPct val="80000"/>
              </a:lnSpc>
              <a:buNone/>
            </a:pPr>
            <a:r>
              <a:rPr lang="en-US" sz="2800" b="1" dirty="0">
                <a:latin typeface="Kristen ITC" panose="03050502040202030202" pitchFamily="66" charset="0"/>
              </a:rPr>
              <a:t>	</a:t>
            </a:r>
            <a:r>
              <a:rPr lang="en-US" sz="2800" b="1" dirty="0" smtClean="0">
                <a:latin typeface="Kristen ITC" panose="03050502040202030202" pitchFamily="66" charset="0"/>
              </a:rPr>
              <a:t>(1:2 </a:t>
            </a:r>
            <a:r>
              <a:rPr lang="en-US" sz="2800" b="1" dirty="0" smtClean="0">
                <a:latin typeface="Kristen ITC" panose="03050502040202030202" pitchFamily="66" charset="0"/>
              </a:rPr>
              <a:t>ratio)</a:t>
            </a:r>
            <a:r>
              <a:rPr lang="en-US" sz="2800" dirty="0" smtClean="0">
                <a:latin typeface="Kristen ITC" panose="03050502040202030202" pitchFamily="66" charset="0"/>
              </a:rPr>
              <a:t> </a:t>
            </a:r>
            <a:endParaRPr lang="en-US" sz="2800" dirty="0" smtClean="0">
              <a:latin typeface="Kristen ITC" panose="03050502040202030202" pitchFamily="66" charset="0"/>
            </a:endParaRPr>
          </a:p>
          <a:p>
            <a:pPr marL="0" indent="0" eaLnBrk="1" hangingPunct="1">
              <a:lnSpc>
                <a:spcPct val="80000"/>
              </a:lnSpc>
              <a:buNone/>
            </a:pPr>
            <a:endParaRPr lang="en-US" sz="2800" dirty="0" smtClean="0">
              <a:latin typeface="Kristen ITC" panose="03050502040202030202" pitchFamily="66" charset="0"/>
            </a:endParaRPr>
          </a:p>
          <a:p>
            <a:pPr marL="914400" lvl="1" indent="-457200" eaLnBrk="1" hangingPunct="1">
              <a:lnSpc>
                <a:spcPct val="80000"/>
              </a:lnSpc>
              <a:buFontTx/>
              <a:buAutoNum type="arabicPeriod"/>
            </a:pPr>
            <a:r>
              <a:rPr lang="en-US" sz="2400" dirty="0" smtClean="0">
                <a:latin typeface="Kristen ITC" panose="03050502040202030202" pitchFamily="66" charset="0"/>
              </a:rPr>
              <a:t>Bring water to boil. </a:t>
            </a:r>
          </a:p>
          <a:p>
            <a:pPr marL="914400" lvl="1" indent="-457200" eaLnBrk="1" hangingPunct="1">
              <a:lnSpc>
                <a:spcPct val="80000"/>
              </a:lnSpc>
              <a:buFontTx/>
              <a:buAutoNum type="arabicPeriod"/>
            </a:pPr>
            <a:r>
              <a:rPr lang="en-US" sz="2400" dirty="0" smtClean="0">
                <a:latin typeface="Kristen ITC" panose="03050502040202030202" pitchFamily="66" charset="0"/>
              </a:rPr>
              <a:t>Add and stir in rice. </a:t>
            </a:r>
          </a:p>
          <a:p>
            <a:pPr marL="914400" lvl="1" indent="-457200" eaLnBrk="1" hangingPunct="1">
              <a:lnSpc>
                <a:spcPct val="80000"/>
              </a:lnSpc>
              <a:buFontTx/>
              <a:buAutoNum type="arabicPeriod"/>
            </a:pPr>
            <a:r>
              <a:rPr lang="en-US" sz="2400" dirty="0" smtClean="0">
                <a:latin typeface="Kristen ITC" panose="03050502040202030202" pitchFamily="66" charset="0"/>
              </a:rPr>
              <a:t>Turn heat to low and put on lid. </a:t>
            </a:r>
          </a:p>
          <a:p>
            <a:pPr marL="914400" lvl="1" indent="-457200" eaLnBrk="1" hangingPunct="1">
              <a:lnSpc>
                <a:spcPct val="80000"/>
              </a:lnSpc>
              <a:buFontTx/>
              <a:buAutoNum type="arabicPeriod"/>
            </a:pPr>
            <a:r>
              <a:rPr lang="en-US" sz="2400" dirty="0" smtClean="0">
                <a:latin typeface="Kristen ITC" panose="03050502040202030202" pitchFamily="66" charset="0"/>
              </a:rPr>
              <a:t>Cook for 20-25 </a:t>
            </a:r>
            <a:r>
              <a:rPr lang="en-US" sz="2400" dirty="0" smtClean="0">
                <a:latin typeface="Kristen ITC" panose="03050502040202030202" pitchFamily="66" charset="0"/>
              </a:rPr>
              <a:t>minutes -- </a:t>
            </a:r>
            <a:r>
              <a:rPr lang="en-US" sz="2400" dirty="0" smtClean="0">
                <a:latin typeface="Kristen ITC" panose="03050502040202030202" pitchFamily="66" charset="0"/>
              </a:rPr>
              <a:t>45-1hr (brown rice). </a:t>
            </a:r>
          </a:p>
          <a:p>
            <a:pPr marL="914400" lvl="1" indent="-457200" eaLnBrk="1" hangingPunct="1">
              <a:lnSpc>
                <a:spcPct val="80000"/>
              </a:lnSpc>
              <a:buFontTx/>
              <a:buAutoNum type="arabicPeriod"/>
            </a:pPr>
            <a:r>
              <a:rPr lang="en-US" sz="2400" dirty="0" smtClean="0">
                <a:latin typeface="Kristen ITC" panose="03050502040202030202" pitchFamily="66" charset="0"/>
              </a:rPr>
              <a:t>Rice is done if no water is visible. </a:t>
            </a:r>
          </a:p>
          <a:p>
            <a:pPr marL="914400" lvl="1" indent="-457200" eaLnBrk="1" hangingPunct="1">
              <a:lnSpc>
                <a:spcPct val="80000"/>
              </a:lnSpc>
              <a:buFontTx/>
              <a:buAutoNum type="arabicPeriod"/>
            </a:pPr>
            <a:r>
              <a:rPr lang="en-US" sz="2400" dirty="0" smtClean="0">
                <a:latin typeface="Kristen ITC" panose="03050502040202030202" pitchFamily="66" charset="0"/>
              </a:rPr>
              <a:t>Fluff with a fork. </a:t>
            </a:r>
          </a:p>
          <a:p>
            <a:pPr marL="533400" indent="-533400" eaLnBrk="1" hangingPunct="1">
              <a:lnSpc>
                <a:spcPct val="80000"/>
              </a:lnSpc>
              <a:buFontTx/>
              <a:buNone/>
            </a:pPr>
            <a:endParaRPr lang="en-US" sz="2800" dirty="0" smtClean="0">
              <a:latin typeface="Kristen ITC" panose="03050502040202030202" pitchFamily="66" charset="0"/>
            </a:endParaRPr>
          </a:p>
          <a:p>
            <a:pPr marL="0" indent="0" eaLnBrk="1" hangingPunct="1">
              <a:lnSpc>
                <a:spcPct val="80000"/>
              </a:lnSpc>
              <a:buNone/>
            </a:pPr>
            <a:r>
              <a:rPr lang="en-US" sz="2800" b="1" dirty="0" smtClean="0">
                <a:latin typeface="Kristen ITC" panose="03050502040202030202" pitchFamily="66" charset="0"/>
              </a:rPr>
              <a:t>**Rice _______________as </a:t>
            </a:r>
            <a:r>
              <a:rPr lang="en-US" sz="2800" b="1" dirty="0" smtClean="0">
                <a:latin typeface="Kristen ITC" panose="03050502040202030202" pitchFamily="66" charset="0"/>
              </a:rPr>
              <a:t>it cooks.</a:t>
            </a:r>
            <a:r>
              <a:rPr lang="en-US" sz="2800" dirty="0" smtClean="0">
                <a:latin typeface="Kristen ITC" panose="03050502040202030202" pitchFamily="66" charset="0"/>
              </a:rPr>
              <a:t> </a:t>
            </a:r>
          </a:p>
          <a:p>
            <a:pPr marL="533400" indent="-533400" eaLnBrk="1" hangingPunct="1">
              <a:lnSpc>
                <a:spcPct val="80000"/>
              </a:lnSpc>
              <a:buFontTx/>
              <a:buNone/>
            </a:pPr>
            <a:r>
              <a:rPr lang="en-US" sz="2800" dirty="0" smtClean="0">
                <a:latin typeface="Kristen ITC" panose="03050502040202030202" pitchFamily="66" charset="0"/>
              </a:rPr>
              <a:t> </a:t>
            </a:r>
            <a:r>
              <a:rPr lang="en-US" sz="2800" dirty="0" smtClean="0">
                <a:latin typeface="Kristen ITC" panose="03050502040202030202" pitchFamily="66" charset="0"/>
              </a:rPr>
              <a:t>		 - </a:t>
            </a:r>
            <a:r>
              <a:rPr lang="en-US" sz="2800" dirty="0" smtClean="0">
                <a:latin typeface="Kristen ITC" panose="03050502040202030202" pitchFamily="66" charset="0"/>
              </a:rPr>
              <a:t>1 cup uncooked rice yields </a:t>
            </a:r>
            <a:r>
              <a:rPr lang="en-US" sz="2800" dirty="0" smtClean="0">
                <a:latin typeface="Kristen ITC" panose="03050502040202030202" pitchFamily="66" charset="0"/>
              </a:rPr>
              <a:t>_______ </a:t>
            </a:r>
            <a:r>
              <a:rPr lang="en-US" sz="2800" dirty="0" smtClean="0">
                <a:latin typeface="Kristen ITC" panose="03050502040202030202" pitchFamily="66" charset="0"/>
              </a:rPr>
              <a:t>cups of </a:t>
            </a:r>
            <a:r>
              <a:rPr lang="en-US" sz="2800" dirty="0">
                <a:latin typeface="Kristen ITC" panose="03050502040202030202" pitchFamily="66" charset="0"/>
              </a:rPr>
              <a:t> </a:t>
            </a:r>
            <a:r>
              <a:rPr lang="en-US" sz="2800" dirty="0" smtClean="0">
                <a:latin typeface="Kristen ITC" panose="03050502040202030202" pitchFamily="66" charset="0"/>
              </a:rPr>
              <a:t>  	</a:t>
            </a:r>
            <a:r>
              <a:rPr lang="en-US" sz="2800" dirty="0" smtClean="0">
                <a:latin typeface="Kristen ITC" panose="03050502040202030202" pitchFamily="66" charset="0"/>
              </a:rPr>
              <a:t>cooked </a:t>
            </a:r>
            <a:r>
              <a:rPr lang="en-US" sz="2800" dirty="0" smtClean="0">
                <a:latin typeface="Kristen ITC" panose="03050502040202030202" pitchFamily="66" charset="0"/>
              </a:rPr>
              <a:t>rice. </a:t>
            </a:r>
          </a:p>
          <a:p>
            <a:pPr marL="533400" indent="-533400" eaLnBrk="1" hangingPunct="1">
              <a:lnSpc>
                <a:spcPct val="80000"/>
              </a:lnSpc>
            </a:pPr>
            <a:endParaRPr lang="en-US" sz="2800" dirty="0" smtClean="0">
              <a:latin typeface="Kristen ITC" panose="03050502040202030202" pitchFamily="66" charset="0"/>
            </a:endParaRPr>
          </a:p>
        </p:txBody>
      </p:sp>
    </p:spTree>
    <p:extLst>
      <p:ext uri="{BB962C8B-B14F-4D97-AF65-F5344CB8AC3E}">
        <p14:creationId xmlns:p14="http://schemas.microsoft.com/office/powerpoint/2010/main" val="4800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arn(inVertical)">
                                      <p:cBhvr>
                                        <p:cTn id="12" dur="500"/>
                                        <p:tgtEl>
                                          <p:spTgt spid="19459">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barn(inVertical)">
                                      <p:cBhvr>
                                        <p:cTn id="15" dur="500"/>
                                        <p:tgtEl>
                                          <p:spTgt spid="1945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9">
                                            <p:txEl>
                                              <p:pRg st="5" end="5"/>
                                            </p:txEl>
                                          </p:spTgt>
                                        </p:tgtEl>
                                        <p:attrNameLst>
                                          <p:attrName>style.visibility</p:attrName>
                                        </p:attrNameLst>
                                      </p:cBhvr>
                                      <p:to>
                                        <p:strVal val="visible"/>
                                      </p:to>
                                    </p:set>
                                    <p:animEffect transition="in" filter="barn(inVertical)">
                                      <p:cBhvr>
                                        <p:cTn id="18" dur="500"/>
                                        <p:tgtEl>
                                          <p:spTgt spid="1945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Effect transition="in" filter="barn(inVertical)">
                                      <p:cBhvr>
                                        <p:cTn id="21" dur="500"/>
                                        <p:tgtEl>
                                          <p:spTgt spid="19459">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9459">
                                            <p:txEl>
                                              <p:pRg st="7" end="7"/>
                                            </p:txEl>
                                          </p:spTgt>
                                        </p:tgtEl>
                                        <p:attrNameLst>
                                          <p:attrName>style.visibility</p:attrName>
                                        </p:attrNameLst>
                                      </p:cBhvr>
                                      <p:to>
                                        <p:strVal val="visible"/>
                                      </p:to>
                                    </p:set>
                                    <p:animEffect transition="in" filter="barn(inVertical)">
                                      <p:cBhvr>
                                        <p:cTn id="24" dur="500"/>
                                        <p:tgtEl>
                                          <p:spTgt spid="19459">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animEffect transition="in" filter="barn(inVertical)">
                                      <p:cBhvr>
                                        <p:cTn id="27" dur="500"/>
                                        <p:tgtEl>
                                          <p:spTgt spid="19459">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9459">
                                            <p:txEl>
                                              <p:pRg st="9" end="9"/>
                                            </p:txEl>
                                          </p:spTgt>
                                        </p:tgtEl>
                                        <p:attrNameLst>
                                          <p:attrName>style.visibility</p:attrName>
                                        </p:attrNameLst>
                                      </p:cBhvr>
                                      <p:to>
                                        <p:strVal val="visible"/>
                                      </p:to>
                                    </p:set>
                                    <p:animEffect transition="in" filter="barn(inVertical)">
                                      <p:cBhvr>
                                        <p:cTn id="30" dur="500"/>
                                        <p:tgtEl>
                                          <p:spTgt spid="19459">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459">
                                            <p:txEl>
                                              <p:pRg st="11" end="11"/>
                                            </p:txEl>
                                          </p:spTgt>
                                        </p:tgtEl>
                                        <p:attrNameLst>
                                          <p:attrName>style.visibility</p:attrName>
                                        </p:attrNameLst>
                                      </p:cBhvr>
                                      <p:to>
                                        <p:strVal val="visible"/>
                                      </p:to>
                                    </p:set>
                                    <p:animEffect transition="in" filter="barn(inVertical)">
                                      <p:cBhvr>
                                        <p:cTn id="35" dur="500"/>
                                        <p:tgtEl>
                                          <p:spTgt spid="19459">
                                            <p:txEl>
                                              <p:pRg st="11" end="1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459">
                                            <p:txEl>
                                              <p:pRg st="12" end="12"/>
                                            </p:txEl>
                                          </p:spTgt>
                                        </p:tgtEl>
                                        <p:attrNameLst>
                                          <p:attrName>style.visibility</p:attrName>
                                        </p:attrNameLst>
                                      </p:cBhvr>
                                      <p:to>
                                        <p:strVal val="visible"/>
                                      </p:to>
                                    </p:set>
                                    <p:animEffect transition="in" filter="barn(inVertical)">
                                      <p:cBhvr>
                                        <p:cTn id="38"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600" dirty="0" smtClean="0">
                <a:latin typeface="Ravie" panose="04040805050809020602" pitchFamily="82" charset="0"/>
              </a:rPr>
              <a:t>Pasta Facts</a:t>
            </a:r>
            <a:endParaRPr lang="en-US" sz="6600" dirty="0">
              <a:latin typeface="Ravie" panose="04040805050809020602" pitchFamily="82" charset="0"/>
            </a:endParaRPr>
          </a:p>
        </p:txBody>
      </p:sp>
      <p:sp>
        <p:nvSpPr>
          <p:cNvPr id="3" name="Content Placeholder 2"/>
          <p:cNvSpPr>
            <a:spLocks noGrp="1"/>
          </p:cNvSpPr>
          <p:nvPr>
            <p:ph idx="1"/>
          </p:nvPr>
        </p:nvSpPr>
        <p:spPr>
          <a:xfrm>
            <a:off x="0" y="1524000"/>
            <a:ext cx="9144000" cy="5334000"/>
          </a:xfrm>
        </p:spPr>
        <p:txBody>
          <a:bodyPr>
            <a:normAutofit fontScale="85000" lnSpcReduction="20000"/>
          </a:bodyPr>
          <a:lstStyle/>
          <a:p>
            <a:pPr marL="0" indent="0" algn="ctr">
              <a:buNone/>
            </a:pPr>
            <a:r>
              <a:rPr lang="en-US" b="1" dirty="0" smtClean="0">
                <a:latin typeface="Kristen ITC" panose="03050502040202030202" pitchFamily="66" charset="0"/>
              </a:rPr>
              <a:t>The average American consumes </a:t>
            </a:r>
            <a:r>
              <a:rPr lang="en-US" b="1" dirty="0" smtClean="0">
                <a:latin typeface="Kristen ITC" panose="03050502040202030202" pitchFamily="66" charset="0"/>
              </a:rPr>
              <a:t>___________</a:t>
            </a:r>
            <a:r>
              <a:rPr lang="en-US" b="1" dirty="0" smtClean="0">
                <a:latin typeface="Kristen ITC" panose="03050502040202030202" pitchFamily="66" charset="0"/>
              </a:rPr>
              <a:t>lbs</a:t>
            </a:r>
            <a:r>
              <a:rPr lang="en-US" b="1" dirty="0" smtClean="0">
                <a:latin typeface="Kristen ITC" panose="03050502040202030202" pitchFamily="66" charset="0"/>
              </a:rPr>
              <a:t>. of pasta annually. This makes it the 6th highest food per capita in the country.</a:t>
            </a:r>
          </a:p>
          <a:p>
            <a:pPr marL="0" indent="0" algn="ctr">
              <a:buNone/>
            </a:pPr>
            <a:endParaRPr lang="en-US" sz="1400" b="1" dirty="0" smtClean="0">
              <a:latin typeface="Kristen ITC" panose="03050502040202030202" pitchFamily="66" charset="0"/>
            </a:endParaRPr>
          </a:p>
          <a:p>
            <a:pPr marL="0" indent="0" algn="ctr">
              <a:buNone/>
            </a:pPr>
            <a:r>
              <a:rPr lang="en-US" b="1" dirty="0" smtClean="0">
                <a:latin typeface="Kristen ITC" panose="03050502040202030202" pitchFamily="66" charset="0"/>
              </a:rPr>
              <a:t>As of March 2012, the average price an American pays for pasta is $1.45 per pound! This makes it one of the most </a:t>
            </a:r>
            <a:r>
              <a:rPr lang="en-US" b="1" dirty="0" smtClean="0">
                <a:latin typeface="Kristen ITC" panose="03050502040202030202" pitchFamily="66" charset="0"/>
              </a:rPr>
              <a:t>_______________________meals</a:t>
            </a:r>
            <a:r>
              <a:rPr lang="en-US" b="1" dirty="0" smtClean="0">
                <a:latin typeface="Kristen ITC" panose="03050502040202030202" pitchFamily="66" charset="0"/>
              </a:rPr>
              <a:t>.</a:t>
            </a:r>
          </a:p>
          <a:p>
            <a:pPr marL="0" indent="0" algn="ctr">
              <a:buNone/>
            </a:pPr>
            <a:endParaRPr lang="en-US" sz="1400" b="1" dirty="0" smtClean="0">
              <a:latin typeface="Kristen ITC" panose="03050502040202030202" pitchFamily="66" charset="0"/>
            </a:endParaRPr>
          </a:p>
          <a:p>
            <a:pPr marL="0" indent="0" algn="ctr">
              <a:buNone/>
            </a:pPr>
            <a:r>
              <a:rPr lang="en-US" b="1" dirty="0" smtClean="0">
                <a:latin typeface="Kristen ITC" panose="03050502040202030202" pitchFamily="66" charset="0"/>
              </a:rPr>
              <a:t>24% of the global consumption of pasta is by Americans – the largest of any country in the world. Americans consume </a:t>
            </a:r>
            <a:r>
              <a:rPr lang="en-US" b="1" dirty="0" smtClean="0">
                <a:latin typeface="Kristen ITC" panose="03050502040202030202" pitchFamily="66" charset="0"/>
              </a:rPr>
              <a:t>_______ </a:t>
            </a:r>
            <a:r>
              <a:rPr lang="en-US" b="1" dirty="0" smtClean="0">
                <a:latin typeface="Kristen ITC" panose="03050502040202030202" pitchFamily="66" charset="0"/>
              </a:rPr>
              <a:t>billion pounds of pasta each year.</a:t>
            </a:r>
          </a:p>
          <a:p>
            <a:pPr marL="0" indent="0" algn="ctr">
              <a:buNone/>
            </a:pPr>
            <a:endParaRPr lang="en-US" sz="1400" b="1" dirty="0" smtClean="0">
              <a:latin typeface="Kristen ITC" panose="03050502040202030202" pitchFamily="66" charset="0"/>
            </a:endParaRPr>
          </a:p>
          <a:p>
            <a:pPr marL="0" indent="0" algn="ctr">
              <a:buNone/>
            </a:pPr>
            <a:r>
              <a:rPr lang="en-US" b="1" dirty="0" smtClean="0">
                <a:latin typeface="Kristen ITC" panose="03050502040202030202" pitchFamily="66" charset="0"/>
              </a:rPr>
              <a:t>The United States produces 4.4 billion pounds of pasta annually, making it the second largest pasta-producing nation.</a:t>
            </a:r>
          </a:p>
          <a:p>
            <a:pPr marL="0" indent="0" algn="ctr">
              <a:buNone/>
            </a:pPr>
            <a:endParaRPr lang="en-US" b="1" dirty="0">
              <a:latin typeface="Kristen ITC" panose="03050502040202030202" pitchFamily="66" charset="0"/>
            </a:endParaRPr>
          </a:p>
        </p:txBody>
      </p:sp>
    </p:spTree>
    <p:extLst>
      <p:ext uri="{BB962C8B-B14F-4D97-AF65-F5344CB8AC3E}">
        <p14:creationId xmlns:p14="http://schemas.microsoft.com/office/powerpoint/2010/main" val="19975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7200" dirty="0" smtClean="0">
                <a:latin typeface="Ravie" panose="04040805050809020602" pitchFamily="82" charset="0"/>
              </a:rPr>
              <a:t>Convenience</a:t>
            </a:r>
            <a:endParaRPr lang="en-US" sz="7200" dirty="0">
              <a:latin typeface="Ravie" panose="04040805050809020602" pitchFamily="82" charset="0"/>
            </a:endParaRPr>
          </a:p>
        </p:txBody>
      </p:sp>
      <p:sp>
        <p:nvSpPr>
          <p:cNvPr id="3" name="Content Placeholder 2"/>
          <p:cNvSpPr>
            <a:spLocks noGrp="1"/>
          </p:cNvSpPr>
          <p:nvPr>
            <p:ph idx="1"/>
          </p:nvPr>
        </p:nvSpPr>
        <p:spPr>
          <a:xfrm>
            <a:off x="228600" y="1371600"/>
            <a:ext cx="8686800" cy="5257800"/>
          </a:xfrm>
        </p:spPr>
        <p:txBody>
          <a:bodyPr>
            <a:normAutofit/>
          </a:bodyPr>
          <a:lstStyle/>
          <a:p>
            <a:pPr marL="0" indent="0" algn="ctr">
              <a:buNone/>
            </a:pPr>
            <a:r>
              <a:rPr lang="en-US" b="1" dirty="0" smtClean="0">
                <a:latin typeface="Kristen ITC" panose="03050502040202030202" pitchFamily="66" charset="0"/>
              </a:rPr>
              <a:t>You can enjoy pasta on any </a:t>
            </a:r>
            <a:r>
              <a:rPr lang="en-US" b="1" dirty="0" smtClean="0">
                <a:latin typeface="Kristen ITC" panose="03050502040202030202" pitchFamily="66" charset="0"/>
              </a:rPr>
              <a:t>____________, </a:t>
            </a:r>
            <a:r>
              <a:rPr lang="en-US" b="1" dirty="0" smtClean="0">
                <a:latin typeface="Kristen ITC" panose="03050502040202030202" pitchFamily="66" charset="0"/>
              </a:rPr>
              <a:t>and thanks to its incredible versatility, you can have a different and delicious low-cost meal every day of the week.</a:t>
            </a:r>
          </a:p>
          <a:p>
            <a:pPr marL="0" indent="0" algn="ctr">
              <a:buNone/>
            </a:pPr>
            <a:endParaRPr lang="en-US" sz="1200" b="1" dirty="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lgn="ctr">
              <a:buNone/>
            </a:pPr>
            <a:r>
              <a:rPr lang="en-US" b="1" dirty="0" smtClean="0">
                <a:latin typeface="Kristen ITC" panose="03050502040202030202" pitchFamily="66" charset="0"/>
              </a:rPr>
              <a:t>Keeping pantry staples like dry pasta on hand is always helpful, especially for those days when the cupboard is a bit bare. No need for pricey takeout! </a:t>
            </a:r>
            <a:endParaRPr lang="en-US" b="1" dirty="0">
              <a:latin typeface="Kristen ITC" panose="03050502040202030202" pitchFamily="66" charset="0"/>
            </a:endParaRPr>
          </a:p>
        </p:txBody>
      </p:sp>
    </p:spTree>
    <p:extLst>
      <p:ext uri="{BB962C8B-B14F-4D97-AF65-F5344CB8AC3E}">
        <p14:creationId xmlns:p14="http://schemas.microsoft.com/office/powerpoint/2010/main" val="30047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600" dirty="0" smtClean="0">
                <a:latin typeface="Ravie" panose="04040805050809020602" pitchFamily="82" charset="0"/>
              </a:rPr>
              <a:t>Nutrition</a:t>
            </a:r>
            <a:endParaRPr lang="en-US" sz="6600" dirty="0">
              <a:latin typeface="Ravie" panose="04040805050809020602" pitchFamily="82" charset="0"/>
            </a:endParaRPr>
          </a:p>
        </p:txBody>
      </p:sp>
      <p:sp>
        <p:nvSpPr>
          <p:cNvPr id="3" name="Content Placeholder 2"/>
          <p:cNvSpPr>
            <a:spLocks noGrp="1"/>
          </p:cNvSpPr>
          <p:nvPr>
            <p:ph idx="1"/>
          </p:nvPr>
        </p:nvSpPr>
        <p:spPr>
          <a:xfrm>
            <a:off x="76200" y="762000"/>
            <a:ext cx="9067800" cy="6096000"/>
          </a:xfrm>
        </p:spPr>
        <p:txBody>
          <a:bodyPr>
            <a:normAutofit fontScale="92500" lnSpcReduction="20000"/>
          </a:bodyPr>
          <a:lstStyle/>
          <a:p>
            <a:pPr marL="0" indent="0" algn="ctr">
              <a:buNone/>
            </a:pPr>
            <a:endParaRPr lang="en-US" b="1" dirty="0" smtClean="0">
              <a:latin typeface="Kristen ITC" panose="03050502040202030202" pitchFamily="66" charset="0"/>
            </a:endParaRPr>
          </a:p>
          <a:p>
            <a:pPr marL="0" indent="0" algn="ctr">
              <a:buNone/>
            </a:pPr>
            <a:r>
              <a:rPr lang="en-US" b="1" dirty="0" smtClean="0">
                <a:latin typeface="Kristen ITC" panose="03050502040202030202" pitchFamily="66" charset="0"/>
              </a:rPr>
              <a:t>______________________carbohydrates </a:t>
            </a:r>
            <a:r>
              <a:rPr lang="en-US" b="1" dirty="0" smtClean="0">
                <a:latin typeface="Kristen ITC" panose="03050502040202030202" pitchFamily="66" charset="0"/>
              </a:rPr>
              <a:t>like pasta </a:t>
            </a:r>
            <a:endParaRPr lang="en-US" b="1" dirty="0" smtClean="0">
              <a:latin typeface="Kristen ITC" panose="03050502040202030202" pitchFamily="66" charset="0"/>
            </a:endParaRPr>
          </a:p>
          <a:p>
            <a:pPr marL="0" indent="0" algn="ctr">
              <a:buNone/>
            </a:pPr>
            <a:r>
              <a:rPr lang="en-US" b="1" dirty="0" smtClean="0">
                <a:latin typeface="Kristen ITC" panose="03050502040202030202" pitchFamily="66" charset="0"/>
              </a:rPr>
              <a:t>provides </a:t>
            </a:r>
            <a:r>
              <a:rPr lang="en-US" b="1" dirty="0" smtClean="0">
                <a:latin typeface="Kristen ITC" panose="03050502040202030202" pitchFamily="66" charset="0"/>
              </a:rPr>
              <a:t>the optimum type of “fuel” to power your muscles and brain, as it is digested more </a:t>
            </a:r>
            <a:r>
              <a:rPr lang="en-US" b="1" dirty="0" smtClean="0">
                <a:latin typeface="Kristen ITC" panose="03050502040202030202" pitchFamily="66" charset="0"/>
              </a:rPr>
              <a:t>___________________, </a:t>
            </a:r>
            <a:r>
              <a:rPr lang="en-US" b="1" dirty="0" smtClean="0">
                <a:latin typeface="Kristen ITC" panose="03050502040202030202" pitchFamily="66" charset="0"/>
              </a:rPr>
              <a:t>it provides a slower release of energy to keep you going throughout the day.</a:t>
            </a:r>
          </a:p>
          <a:p>
            <a:pPr marL="0" indent="0" algn="ctr">
              <a:buNone/>
            </a:pPr>
            <a:endParaRPr lang="en-US" b="1" dirty="0" smtClean="0">
              <a:latin typeface="Kristen ITC" panose="03050502040202030202" pitchFamily="66" charset="0"/>
            </a:endParaRPr>
          </a:p>
          <a:p>
            <a:pPr marL="0" indent="0" algn="ctr">
              <a:buNone/>
            </a:pPr>
            <a:r>
              <a:rPr lang="en-US" b="1" dirty="0" smtClean="0">
                <a:latin typeface="Kristen ITC" panose="03050502040202030202" pitchFamily="66" charset="0"/>
              </a:rPr>
              <a:t>Pasta is an ideal partner for other nutritious foods that are essential to a healthy diet. It’s great to pair with fiber-filled vegetables and beans, heart healthy fish and oils, antioxidant-rich tomato sauce and protein-packed, poultry and lean meats.</a:t>
            </a:r>
          </a:p>
          <a:p>
            <a:pPr marL="0" indent="0" algn="ctr">
              <a:buNone/>
            </a:pPr>
            <a:endParaRPr lang="en-US" b="1" dirty="0">
              <a:latin typeface="Kristen ITC" panose="03050502040202030202" pitchFamily="66" charset="0"/>
            </a:endParaRPr>
          </a:p>
        </p:txBody>
      </p:sp>
    </p:spTree>
    <p:extLst>
      <p:ext uri="{BB962C8B-B14F-4D97-AF65-F5344CB8AC3E}">
        <p14:creationId xmlns:p14="http://schemas.microsoft.com/office/powerpoint/2010/main" val="37409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6000" dirty="0" smtClean="0">
                <a:latin typeface="Ravie" panose="04040805050809020602" pitchFamily="82" charset="0"/>
              </a:rPr>
              <a:t>Storing Pasta</a:t>
            </a:r>
            <a:endParaRPr lang="en-US" sz="6000" dirty="0">
              <a:latin typeface="Ravie" panose="04040805050809020602" pitchFamily="82" charset="0"/>
            </a:endParaRPr>
          </a:p>
        </p:txBody>
      </p:sp>
      <p:sp>
        <p:nvSpPr>
          <p:cNvPr id="3" name="Content Placeholder 2"/>
          <p:cNvSpPr>
            <a:spLocks noGrp="1"/>
          </p:cNvSpPr>
          <p:nvPr>
            <p:ph idx="1"/>
          </p:nvPr>
        </p:nvSpPr>
        <p:spPr>
          <a:xfrm>
            <a:off x="0" y="1066800"/>
            <a:ext cx="9144000" cy="6172200"/>
          </a:xfrm>
        </p:spPr>
        <p:txBody>
          <a:bodyPr>
            <a:normAutofit fontScale="70000" lnSpcReduction="20000"/>
          </a:bodyPr>
          <a:lstStyle/>
          <a:p>
            <a:pPr marL="0" indent="0" algn="ctr">
              <a:buNone/>
            </a:pPr>
            <a:r>
              <a:rPr lang="en-US" dirty="0" smtClean="0">
                <a:effectLst/>
                <a:latin typeface="Kristen ITC" panose="03050502040202030202" pitchFamily="66" charset="0"/>
              </a:rPr>
              <a:t>Store </a:t>
            </a:r>
            <a:r>
              <a:rPr lang="en-US" u="sng" dirty="0" smtClean="0">
                <a:effectLst/>
                <a:latin typeface="Kristen ITC" panose="03050502040202030202" pitchFamily="66" charset="0"/>
              </a:rPr>
              <a:t>_______________________,</a:t>
            </a:r>
            <a:r>
              <a:rPr lang="en-US" dirty="0" smtClean="0">
                <a:effectLst/>
                <a:latin typeface="Kristen ITC" panose="03050502040202030202" pitchFamily="66" charset="0"/>
              </a:rPr>
              <a:t> </a:t>
            </a:r>
            <a:r>
              <a:rPr lang="en-US" dirty="0" smtClean="0">
                <a:effectLst/>
                <a:latin typeface="Kristen ITC" panose="03050502040202030202" pitchFamily="66" charset="0"/>
              </a:rPr>
              <a:t>dry pasta in your cupboard for </a:t>
            </a:r>
            <a:r>
              <a:rPr lang="en-US" dirty="0" smtClean="0">
                <a:effectLst/>
                <a:latin typeface="Kristen ITC" panose="03050502040202030202" pitchFamily="66" charset="0"/>
              </a:rPr>
              <a:t>up</a:t>
            </a:r>
          </a:p>
          <a:p>
            <a:pPr marL="0" indent="0" algn="ctr">
              <a:buNone/>
            </a:pPr>
            <a:r>
              <a:rPr lang="en-US" dirty="0" smtClean="0">
                <a:effectLst/>
                <a:latin typeface="Kristen ITC" panose="03050502040202030202" pitchFamily="66" charset="0"/>
              </a:rPr>
              <a:t> </a:t>
            </a:r>
            <a:r>
              <a:rPr lang="en-US" dirty="0" smtClean="0">
                <a:effectLst/>
                <a:latin typeface="Kristen ITC" panose="03050502040202030202" pitchFamily="66" charset="0"/>
              </a:rPr>
              <a:t>to one year. Keep in a cool, dry place. Follow the "first-in, first-out" rule: Use up packages you've had the longest before opening new packages.</a:t>
            </a:r>
          </a:p>
          <a:p>
            <a:pPr marL="0" indent="0">
              <a:buNone/>
            </a:pPr>
            <a:endParaRPr lang="en-US" sz="1400" dirty="0" smtClean="0">
              <a:effectLst/>
              <a:latin typeface="Kristen ITC" panose="03050502040202030202" pitchFamily="66" charset="0"/>
            </a:endParaRPr>
          </a:p>
          <a:p>
            <a:pPr marL="0" indent="0">
              <a:buNone/>
            </a:pPr>
            <a:endParaRPr lang="en-US" sz="1700" u="sng" dirty="0" smtClean="0">
              <a:effectLst/>
              <a:latin typeface="Kristen ITC" panose="03050502040202030202" pitchFamily="66" charset="0"/>
            </a:endParaRPr>
          </a:p>
          <a:p>
            <a:pPr marL="0" indent="0">
              <a:buNone/>
            </a:pPr>
            <a:r>
              <a:rPr lang="en-US" sz="3600" u="sng" dirty="0" smtClean="0">
                <a:effectLst/>
                <a:latin typeface="Kristen ITC" panose="03050502040202030202" pitchFamily="66" charset="0"/>
              </a:rPr>
              <a:t>Cooked </a:t>
            </a:r>
            <a:r>
              <a:rPr lang="en-US" sz="3600" u="sng" dirty="0" smtClean="0">
                <a:effectLst/>
                <a:latin typeface="Kristen ITC" panose="03050502040202030202" pitchFamily="66" charset="0"/>
              </a:rPr>
              <a:t>Pasta</a:t>
            </a:r>
          </a:p>
          <a:p>
            <a:pPr marL="457200" lvl="1" indent="0">
              <a:buNone/>
            </a:pPr>
            <a:r>
              <a:rPr lang="en-US" sz="3100" dirty="0" smtClean="0">
                <a:effectLst/>
                <a:latin typeface="Kristen ITC" panose="03050502040202030202" pitchFamily="66" charset="0"/>
              </a:rPr>
              <a:t>Refrigerate cooked pasta in an </a:t>
            </a:r>
            <a:r>
              <a:rPr lang="en-US" sz="3100" u="sng" dirty="0" smtClean="0">
                <a:effectLst/>
                <a:latin typeface="Kristen ITC" panose="03050502040202030202" pitchFamily="66" charset="0"/>
              </a:rPr>
              <a:t>____________________</a:t>
            </a:r>
            <a:r>
              <a:rPr lang="en-US" sz="3100" dirty="0" smtClean="0">
                <a:effectLst/>
                <a:latin typeface="Kristen ITC" panose="03050502040202030202" pitchFamily="66" charset="0"/>
              </a:rPr>
              <a:t>container</a:t>
            </a:r>
          </a:p>
          <a:p>
            <a:pPr marL="457200" lvl="1" indent="0">
              <a:buNone/>
            </a:pPr>
            <a:r>
              <a:rPr lang="en-US" sz="3100" dirty="0" smtClean="0">
                <a:effectLst/>
                <a:latin typeface="Kristen ITC" panose="03050502040202030202" pitchFamily="66" charset="0"/>
              </a:rPr>
              <a:t>for </a:t>
            </a:r>
            <a:r>
              <a:rPr lang="en-US" sz="3100" dirty="0" smtClean="0">
                <a:effectLst/>
                <a:latin typeface="Kristen ITC" panose="03050502040202030202" pitchFamily="66" charset="0"/>
              </a:rPr>
              <a:t>3 to 5 days. You may add a little oil (1-2 tsp. for each pound of cooked pasta) to help keep it from sticking. Because cooked pasta will continue to absorb flavors and oils from sauces, store cooked pasta separately from </a:t>
            </a:r>
            <a:r>
              <a:rPr lang="en-US" sz="3100" u="sng" dirty="0" smtClean="0">
                <a:effectLst/>
                <a:latin typeface="Kristen ITC" panose="03050502040202030202" pitchFamily="66" charset="0"/>
              </a:rPr>
              <a:t>________________.</a:t>
            </a:r>
            <a:endParaRPr lang="en-US" sz="3100" u="sng" dirty="0" smtClean="0">
              <a:effectLst/>
              <a:latin typeface="Kristen ITC" panose="03050502040202030202" pitchFamily="66" charset="0"/>
            </a:endParaRPr>
          </a:p>
          <a:p>
            <a:pPr marL="457200" lvl="1" indent="0">
              <a:buNone/>
            </a:pPr>
            <a:endParaRPr lang="en-US" sz="1800" dirty="0" smtClean="0">
              <a:effectLst/>
              <a:latin typeface="Kristen ITC" panose="03050502040202030202" pitchFamily="66" charset="0"/>
            </a:endParaRPr>
          </a:p>
          <a:p>
            <a:pPr marL="457200" lvl="1" indent="0">
              <a:buNone/>
            </a:pPr>
            <a:endParaRPr lang="en-US" sz="1800" dirty="0" smtClean="0">
              <a:effectLst/>
              <a:latin typeface="Kristen ITC" panose="03050502040202030202" pitchFamily="66" charset="0"/>
            </a:endParaRPr>
          </a:p>
          <a:p>
            <a:pPr marL="0" indent="0">
              <a:buNone/>
            </a:pPr>
            <a:r>
              <a:rPr lang="en-US" sz="3600" u="sng" dirty="0" smtClean="0">
                <a:effectLst/>
                <a:latin typeface="Kristen ITC" panose="03050502040202030202" pitchFamily="66" charset="0"/>
              </a:rPr>
              <a:t>Freezing Pasta</a:t>
            </a:r>
          </a:p>
          <a:p>
            <a:pPr marL="457200" lvl="1" indent="0">
              <a:buNone/>
            </a:pPr>
            <a:r>
              <a:rPr lang="en-US" sz="3100" dirty="0" smtClean="0">
                <a:effectLst/>
                <a:latin typeface="Kristen ITC" panose="03050502040202030202" pitchFamily="66" charset="0"/>
              </a:rPr>
              <a:t>The best pasta shapes for freezing are those that are used in </a:t>
            </a:r>
            <a:r>
              <a:rPr lang="en-US" sz="3100" u="sng" dirty="0" smtClean="0">
                <a:effectLst/>
                <a:latin typeface="Kristen ITC" panose="03050502040202030202" pitchFamily="66" charset="0"/>
              </a:rPr>
              <a:t>________________________</a:t>
            </a:r>
            <a:r>
              <a:rPr lang="en-US" sz="3100" dirty="0" smtClean="0">
                <a:effectLst/>
                <a:latin typeface="Kristen ITC" panose="03050502040202030202" pitchFamily="66" charset="0"/>
              </a:rPr>
              <a:t>recipes</a:t>
            </a:r>
            <a:r>
              <a:rPr lang="en-US" sz="3100" dirty="0" smtClean="0">
                <a:effectLst/>
                <a:latin typeface="Kristen ITC" panose="03050502040202030202" pitchFamily="66" charset="0"/>
              </a:rPr>
              <a:t>, such as: lasagna, jumbo </a:t>
            </a:r>
            <a:endParaRPr lang="en-US" sz="3100" dirty="0" smtClean="0">
              <a:effectLst/>
              <a:latin typeface="Kristen ITC" panose="03050502040202030202" pitchFamily="66" charset="0"/>
            </a:endParaRPr>
          </a:p>
          <a:p>
            <a:pPr marL="457200" lvl="1" indent="0">
              <a:buNone/>
            </a:pPr>
            <a:r>
              <a:rPr lang="en-US" sz="3100" dirty="0" smtClean="0">
                <a:effectLst/>
                <a:latin typeface="Kristen ITC" panose="03050502040202030202" pitchFamily="66" charset="0"/>
              </a:rPr>
              <a:t>shells</a:t>
            </a:r>
            <a:r>
              <a:rPr lang="en-US" sz="3100" dirty="0" smtClean="0">
                <a:effectLst/>
                <a:latin typeface="Kristen ITC" panose="03050502040202030202" pitchFamily="66" charset="0"/>
              </a:rPr>
              <a:t>, ziti and manicotti. You'll have better results if you prepare the recipe and freeze it before baking. To bake, thaw the dish </a:t>
            </a:r>
            <a:r>
              <a:rPr lang="en-US" sz="3100" dirty="0" smtClean="0">
                <a:effectLst/>
                <a:latin typeface="Kristen ITC" panose="03050502040202030202" pitchFamily="66" charset="0"/>
              </a:rPr>
              <a:t>and </a:t>
            </a:r>
            <a:r>
              <a:rPr lang="en-US" sz="3100" dirty="0" smtClean="0">
                <a:effectLst/>
                <a:latin typeface="Kristen ITC" panose="03050502040202030202" pitchFamily="66" charset="0"/>
              </a:rPr>
              <a:t>bake as the recipe directs.</a:t>
            </a:r>
          </a:p>
          <a:p>
            <a:pPr marL="0" indent="0">
              <a:buNone/>
            </a:pPr>
            <a:endParaRPr lang="en-US" dirty="0">
              <a:latin typeface="Kristen ITC" panose="03050502040202030202" pitchFamily="66" charset="0"/>
            </a:endParaRPr>
          </a:p>
        </p:txBody>
      </p:sp>
    </p:spTree>
    <p:extLst>
      <p:ext uri="{BB962C8B-B14F-4D97-AF65-F5344CB8AC3E}">
        <p14:creationId xmlns:p14="http://schemas.microsoft.com/office/powerpoint/2010/main" val="17168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arn(inVertical)">
                                      <p:cBhvr>
                                        <p:cTn id="18" dur="500"/>
                                        <p:tgtEl>
                                          <p:spTgt spid="3">
                                            <p:txEl>
                                              <p:pRg st="9" end="9"/>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arn(inVertical)">
                                      <p:cBhvr>
                                        <p:cTn id="21" dur="500"/>
                                        <p:tgtEl>
                                          <p:spTgt spid="3">
                                            <p:txEl>
                                              <p:pRg st="10" end="1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arn(inVertical)">
                                      <p:cBhvr>
                                        <p:cTn id="2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http://www.fastapastacooker.com/images/pasta_la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
            <a:ext cx="9144000" cy="1906043"/>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457200" y="2057400"/>
            <a:ext cx="8229600" cy="1143000"/>
          </a:xfrm>
        </p:spPr>
        <p:txBody>
          <a:bodyPr>
            <a:normAutofit fontScale="90000"/>
          </a:bodyPr>
          <a:lstStyle/>
          <a:p>
            <a:r>
              <a:rPr lang="en-US" dirty="0">
                <a:effectLst>
                  <a:outerShdw blurRad="38100" dist="38100" dir="2700000" algn="tl">
                    <a:srgbClr val="000000">
                      <a:alpha val="43137"/>
                    </a:srgbClr>
                  </a:outerShdw>
                </a:effectLst>
                <a:latin typeface="Ravie" panose="04040805050809020602" pitchFamily="82" charset="0"/>
              </a:rPr>
              <a:t>For GOOD Pasta MEASURE</a:t>
            </a:r>
            <a:br>
              <a:rPr lang="en-US" dirty="0">
                <a:effectLst>
                  <a:outerShdw blurRad="38100" dist="38100" dir="2700000" algn="tl">
                    <a:srgbClr val="000000">
                      <a:alpha val="43137"/>
                    </a:srgbClr>
                  </a:outerShdw>
                </a:effectLst>
                <a:latin typeface="Ravie" panose="04040805050809020602" pitchFamily="82" charset="0"/>
              </a:rPr>
            </a:br>
            <a:endParaRPr lang="en-US" dirty="0" smtClean="0">
              <a:effectLst>
                <a:outerShdw blurRad="38100" dist="38100" dir="2700000" algn="tl">
                  <a:srgbClr val="000000">
                    <a:alpha val="43137"/>
                  </a:srgbClr>
                </a:outerShdw>
              </a:effectLst>
              <a:latin typeface="Ravie" pitchFamily="82" charset="0"/>
            </a:endParaRPr>
          </a:p>
        </p:txBody>
      </p:sp>
      <p:sp>
        <p:nvSpPr>
          <p:cNvPr id="30723" name="Rectangle 3"/>
          <p:cNvSpPr>
            <a:spLocks noGrp="1" noChangeArrowheads="1"/>
          </p:cNvSpPr>
          <p:nvPr>
            <p:ph type="body" idx="1"/>
          </p:nvPr>
        </p:nvSpPr>
        <p:spPr>
          <a:xfrm>
            <a:off x="110442" y="3048000"/>
            <a:ext cx="8923115" cy="3276600"/>
          </a:xfrm>
        </p:spPr>
        <p:txBody>
          <a:bodyPr>
            <a:normAutofit fontScale="85000" lnSpcReduction="10000"/>
          </a:bodyPr>
          <a:lstStyle/>
          <a:p>
            <a:pPr eaLnBrk="1" hangingPunct="1">
              <a:lnSpc>
                <a:spcPct val="90000"/>
              </a:lnSpc>
            </a:pPr>
            <a:r>
              <a:rPr lang="en-US" sz="2800" dirty="0" smtClean="0">
                <a:latin typeface="Kristen ITC" panose="03050502040202030202" pitchFamily="66" charset="0"/>
              </a:rPr>
              <a:t>Pasta is usually made from </a:t>
            </a:r>
            <a:r>
              <a:rPr lang="en-US" sz="2800" dirty="0" smtClean="0">
                <a:latin typeface="Kristen ITC" panose="03050502040202030202" pitchFamily="66" charset="0"/>
              </a:rPr>
              <a:t>____________________wheat </a:t>
            </a:r>
          </a:p>
          <a:p>
            <a:pPr marL="0" indent="0" eaLnBrk="1" hangingPunct="1">
              <a:lnSpc>
                <a:spcPct val="90000"/>
              </a:lnSpc>
              <a:buNone/>
            </a:pPr>
            <a:r>
              <a:rPr lang="en-US" sz="2800" dirty="0" smtClean="0">
                <a:latin typeface="Kristen ITC" panose="03050502040202030202" pitchFamily="66" charset="0"/>
              </a:rPr>
              <a:t>    because </a:t>
            </a:r>
            <a:r>
              <a:rPr lang="en-US" sz="2800" dirty="0" smtClean="0">
                <a:latin typeface="Kristen ITC" panose="03050502040202030202" pitchFamily="66" charset="0"/>
              </a:rPr>
              <a:t>of its high protein and gluten. </a:t>
            </a:r>
          </a:p>
          <a:p>
            <a:pPr eaLnBrk="1" hangingPunct="1">
              <a:lnSpc>
                <a:spcPct val="90000"/>
              </a:lnSpc>
            </a:pPr>
            <a:endParaRPr lang="en-US" sz="2800" dirty="0" smtClean="0">
              <a:latin typeface="Kristen ITC" panose="03050502040202030202" pitchFamily="66" charset="0"/>
            </a:endParaRPr>
          </a:p>
          <a:p>
            <a:pPr eaLnBrk="1" hangingPunct="1">
              <a:lnSpc>
                <a:spcPct val="90000"/>
              </a:lnSpc>
            </a:pPr>
            <a:r>
              <a:rPr lang="en-US" sz="2800" dirty="0" smtClean="0">
                <a:latin typeface="Kristen ITC" panose="03050502040202030202" pitchFamily="66" charset="0"/>
              </a:rPr>
              <a:t>Pasta </a:t>
            </a:r>
            <a:r>
              <a:rPr lang="en-US" sz="2800" dirty="0" smtClean="0">
                <a:latin typeface="Kristen ITC" panose="03050502040202030202" pitchFamily="66" charset="0"/>
              </a:rPr>
              <a:t>____________________as </a:t>
            </a:r>
            <a:r>
              <a:rPr lang="en-US" sz="2800" dirty="0" smtClean="0">
                <a:latin typeface="Kristen ITC" panose="03050502040202030202" pitchFamily="66" charset="0"/>
              </a:rPr>
              <a:t>it cooks. 1 cup </a:t>
            </a:r>
            <a:r>
              <a:rPr lang="en-US" sz="2800" dirty="0" smtClean="0">
                <a:latin typeface="Kristen ITC" panose="03050502040202030202" pitchFamily="66" charset="0"/>
              </a:rPr>
              <a:t>uncooked</a:t>
            </a:r>
          </a:p>
          <a:p>
            <a:pPr marL="0" indent="0" eaLnBrk="1" hangingPunct="1">
              <a:lnSpc>
                <a:spcPct val="90000"/>
              </a:lnSpc>
              <a:buNone/>
            </a:pPr>
            <a:r>
              <a:rPr lang="en-US" sz="2800" dirty="0">
                <a:latin typeface="Kristen ITC" panose="03050502040202030202" pitchFamily="66" charset="0"/>
              </a:rPr>
              <a:t> </a:t>
            </a:r>
            <a:r>
              <a:rPr lang="en-US" sz="2800" dirty="0" smtClean="0">
                <a:latin typeface="Kristen ITC" panose="03050502040202030202" pitchFamily="66" charset="0"/>
              </a:rPr>
              <a:t> </a:t>
            </a:r>
            <a:r>
              <a:rPr lang="en-US" sz="2800" dirty="0" smtClean="0">
                <a:latin typeface="Kristen ITC" panose="03050502040202030202" pitchFamily="66" charset="0"/>
              </a:rPr>
              <a:t> </a:t>
            </a:r>
            <a:r>
              <a:rPr lang="en-US" sz="2800" dirty="0" smtClean="0">
                <a:latin typeface="Kristen ITC" panose="03050502040202030202" pitchFamily="66" charset="0"/>
              </a:rPr>
              <a:t>pasta will yield 2 cups cooked.</a:t>
            </a:r>
          </a:p>
          <a:p>
            <a:pPr eaLnBrk="1" hangingPunct="1">
              <a:lnSpc>
                <a:spcPct val="90000"/>
              </a:lnSpc>
            </a:pPr>
            <a:endParaRPr lang="en-US" sz="2800" dirty="0">
              <a:latin typeface="Kristen ITC" panose="03050502040202030202" pitchFamily="66" charset="0"/>
            </a:endParaRPr>
          </a:p>
          <a:p>
            <a:pPr marL="342900" lvl="1" indent="-342900">
              <a:lnSpc>
                <a:spcPct val="90000"/>
              </a:lnSpc>
              <a:buFont typeface="Arial" panose="020B0604020202020204" pitchFamily="34" charset="0"/>
              <a:buChar char="•"/>
            </a:pPr>
            <a:r>
              <a:rPr lang="en-US" sz="2600" dirty="0">
                <a:latin typeface="Kristen ITC" panose="03050502040202030202" pitchFamily="66" charset="0"/>
              </a:rPr>
              <a:t>Pasta test for doneness - </a:t>
            </a:r>
            <a:r>
              <a:rPr lang="en-US" sz="2600" dirty="0" smtClean="0">
                <a:latin typeface="Kristen ITC" panose="03050502040202030202" pitchFamily="66" charset="0"/>
              </a:rPr>
              <a:t>_______________________(</a:t>
            </a:r>
            <a:r>
              <a:rPr lang="en-US" sz="2600" dirty="0">
                <a:latin typeface="Kristen ITC" panose="03050502040202030202" pitchFamily="66" charset="0"/>
              </a:rPr>
              <a:t>meaning </a:t>
            </a:r>
            <a:r>
              <a:rPr lang="en-US" sz="2600" dirty="0" smtClean="0">
                <a:latin typeface="Kristen ITC" panose="03050502040202030202" pitchFamily="66" charset="0"/>
              </a:rPr>
              <a:t>firm </a:t>
            </a:r>
            <a:r>
              <a:rPr lang="en-US" sz="2600" dirty="0">
                <a:latin typeface="Kristen ITC" panose="03050502040202030202" pitchFamily="66" charset="0"/>
              </a:rPr>
              <a:t>to the tooth)</a:t>
            </a:r>
          </a:p>
          <a:p>
            <a:pPr eaLnBrk="1" hangingPunct="1">
              <a:lnSpc>
                <a:spcPct val="90000"/>
              </a:lnSpc>
            </a:pPr>
            <a:endParaRPr lang="en-US" sz="2800" dirty="0" smtClean="0">
              <a:latin typeface="Kristen ITC" panose="03050502040202030202" pitchFamily="66" charset="0"/>
            </a:endParaRPr>
          </a:p>
          <a:p>
            <a:pPr eaLnBrk="1" hangingPunct="1">
              <a:lnSpc>
                <a:spcPct val="90000"/>
              </a:lnSpc>
              <a:buFontTx/>
              <a:buNone/>
            </a:pPr>
            <a:endParaRPr lang="en-US" sz="2800" dirty="0" smtClean="0">
              <a:latin typeface="Kristen ITC" panose="03050502040202030202" pitchFamily="66" charset="0"/>
            </a:endParaRPr>
          </a:p>
        </p:txBody>
      </p:sp>
      <p:pic>
        <p:nvPicPr>
          <p:cNvPr id="9221" name="Picture 5" descr="https://encrypted-tbn3.gstatic.com/images?q=tbn:ANd9GcSFBG24iXkZW9mH2yn4pop_yfqv27HmTMUlgm3winRtlgWuerzrazzd5aL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598425"/>
            <a:ext cx="1676400" cy="126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heel(1)">
                                      <p:cBhvr>
                                        <p:cTn id="7" dur="2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heel(1)">
                                      <p:cBhvr>
                                        <p:cTn id="12" dur="2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wheel(1)">
                                      <p:cBhvr>
                                        <p:cTn id="17" dur="20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wheel(1)">
                                      <p:cBhvr>
                                        <p:cTn id="22" dur="2000"/>
                                        <p:tgtEl>
                                          <p:spTgt spid="3072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0723">
                                            <p:txEl>
                                              <p:pRg st="6" end="6"/>
                                            </p:txEl>
                                          </p:spTgt>
                                        </p:tgtEl>
                                        <p:attrNameLst>
                                          <p:attrName>style.visibility</p:attrName>
                                        </p:attrNameLst>
                                      </p:cBhvr>
                                      <p:to>
                                        <p:strVal val="visible"/>
                                      </p:to>
                                    </p:set>
                                    <p:animEffect transition="in" filter="wheel(1)">
                                      <p:cBhvr>
                                        <p:cTn id="25" dur="20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dirty="0" smtClean="0">
                <a:latin typeface="Ravie" panose="04040805050809020602" pitchFamily="82" charset="0"/>
              </a:rPr>
              <a:t>Basic Pasta Ingredients</a:t>
            </a:r>
            <a:endParaRPr lang="en-US" dirty="0">
              <a:latin typeface="Ravie" panose="04040805050809020602" pitchFamily="82" charset="0"/>
            </a:endParaRPr>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pPr marL="0" indent="0" algn="ctr">
              <a:buNone/>
            </a:pPr>
            <a:r>
              <a:rPr lang="en-US" b="1" dirty="0" smtClean="0">
                <a:latin typeface="Kristen ITC" panose="03050502040202030202" pitchFamily="66" charset="0"/>
              </a:rPr>
              <a:t> </a:t>
            </a:r>
          </a:p>
          <a:p>
            <a:pPr marL="0" indent="0" algn="ctr">
              <a:buNone/>
            </a:pPr>
            <a:endParaRPr lang="en-US" b="1" dirty="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lgn="ctr">
              <a:buNone/>
            </a:pPr>
            <a:endParaRPr lang="en-US" b="1" dirty="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lgn="ctr">
              <a:buNone/>
            </a:pPr>
            <a:endParaRPr lang="en-US" b="1" dirty="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lgn="ctr">
              <a:buNone/>
            </a:pPr>
            <a:endParaRPr lang="en-US" b="1" dirty="0">
              <a:latin typeface="Kristen ITC" panose="03050502040202030202" pitchFamily="66" charset="0"/>
            </a:endParaRPr>
          </a:p>
          <a:p>
            <a:pPr marL="0" indent="0" algn="ctr">
              <a:buNone/>
            </a:pPr>
            <a:endParaRPr lang="en-US" b="1" dirty="0" smtClean="0">
              <a:latin typeface="Kristen ITC" panose="03050502040202030202" pitchFamily="66" charset="0"/>
            </a:endParaRPr>
          </a:p>
          <a:p>
            <a:pPr marL="0" indent="0">
              <a:buNone/>
            </a:pPr>
            <a:endParaRPr lang="en-US" b="1" dirty="0">
              <a:latin typeface="Kristen ITC" panose="03050502040202030202" pitchFamily="66" charset="0"/>
            </a:endParaRPr>
          </a:p>
          <a:p>
            <a:pPr marL="0" indent="0">
              <a:lnSpc>
                <a:spcPct val="110000"/>
              </a:lnSpc>
              <a:buNone/>
            </a:pPr>
            <a:r>
              <a:rPr lang="en-US" sz="3800" b="1" i="1" u="sng" dirty="0" smtClean="0">
                <a:latin typeface="Kristen ITC" panose="03050502040202030202" pitchFamily="66" charset="0"/>
              </a:rPr>
              <a:t>                                      _____    </a:t>
            </a:r>
            <a:r>
              <a:rPr lang="en-US" sz="5100" b="1" i="1" dirty="0" smtClean="0">
                <a:latin typeface="Kristen ITC" panose="03050502040202030202" pitchFamily="66" charset="0"/>
              </a:rPr>
              <a:t>– made from </a:t>
            </a:r>
            <a:r>
              <a:rPr lang="en-US" sz="5100" b="1" i="1" dirty="0" err="1" smtClean="0">
                <a:latin typeface="Kristen ITC" panose="03050502040202030202" pitchFamily="66" charset="0"/>
              </a:rPr>
              <a:t>durham</a:t>
            </a:r>
            <a:r>
              <a:rPr lang="en-US" sz="5100" b="1" i="1" dirty="0" smtClean="0">
                <a:latin typeface="Kristen ITC" panose="03050502040202030202" pitchFamily="66" charset="0"/>
              </a:rPr>
              <a:t> wheat, calorie dense– 600 calories per cup, 7 grams of fiber, 21 grams of protein</a:t>
            </a:r>
          </a:p>
          <a:p>
            <a:pPr lvl="1"/>
            <a:r>
              <a:rPr lang="en-US" sz="5100" b="1" dirty="0" smtClean="0">
                <a:latin typeface="Kristen ITC" panose="03050502040202030202" pitchFamily="66" charset="0"/>
              </a:rPr>
              <a:t>HIGH GLUTEN!!!</a:t>
            </a:r>
          </a:p>
          <a:p>
            <a:pPr lvl="1"/>
            <a:endParaRPr lang="en-US" b="1" dirty="0" smtClean="0">
              <a:latin typeface="Kristen ITC" panose="03050502040202030202" pitchFamily="66" charset="0"/>
            </a:endParaRPr>
          </a:p>
          <a:p>
            <a:pPr lvl="1"/>
            <a:endParaRPr lang="en-US" b="1" dirty="0">
              <a:latin typeface="Kristen ITC" panose="03050502040202030202" pitchFamily="66" charset="0"/>
            </a:endParaRPr>
          </a:p>
          <a:p>
            <a:pPr lvl="1"/>
            <a:endParaRPr lang="en-US" b="1" dirty="0">
              <a:latin typeface="Kristen ITC" panose="03050502040202030202" pitchFamily="66" charset="0"/>
            </a:endParaRPr>
          </a:p>
          <a:p>
            <a:pPr marL="457200" lvl="1" indent="0" algn="ctr">
              <a:buNone/>
            </a:pPr>
            <a:r>
              <a:rPr lang="en-US" sz="5900" b="1" dirty="0" smtClean="0">
                <a:latin typeface="Kristen ITC" panose="03050502040202030202" pitchFamily="66" charset="0"/>
              </a:rPr>
              <a:t>We will use ______________________________Flour</a:t>
            </a:r>
            <a:endParaRPr lang="en-US" sz="5900" b="1" dirty="0">
              <a:latin typeface="Kristen ITC" panose="03050502040202030202" pitchFamily="66" charset="0"/>
            </a:endParaRPr>
          </a:p>
        </p:txBody>
      </p:sp>
    </p:spTree>
    <p:extLst>
      <p:ext uri="{BB962C8B-B14F-4D97-AF65-F5344CB8AC3E}">
        <p14:creationId xmlns:p14="http://schemas.microsoft.com/office/powerpoint/2010/main" val="38420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arn(inVertical)">
                                      <p:cBhvr>
                                        <p:cTn id="7" dur="500"/>
                                        <p:tgtEl>
                                          <p:spTgt spid="3">
                                            <p:txEl>
                                              <p:pRg st="11" end="1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barn(inVertical)">
                                      <p:cBhvr>
                                        <p:cTn id="10" dur="500"/>
                                        <p:tgtEl>
                                          <p:spTgt spid="3">
                                            <p:txEl>
                                              <p:pRg st="12" end="1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animEffect transition="in" filter="wipe(down)">
                                      <p:cBhvr>
                                        <p:cTn id="1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12" descr="C:\Users\Jonathan\AppData\Local\Microsoft\Windows\Temporary Internet Files\Content.IE5\FTINKR7T\MP9004482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a:xfrm>
            <a:off x="8351" y="1469639"/>
            <a:ext cx="8229600" cy="4525963"/>
          </a:xfrm>
        </p:spPr>
        <p:txBody>
          <a:bodyPr/>
          <a:lstStyle/>
          <a:p>
            <a:pPr eaLnBrk="1" hangingPunct="1"/>
            <a:r>
              <a:rPr lang="en-US" dirty="0" smtClean="0">
                <a:solidFill>
                  <a:schemeClr val="tx2"/>
                </a:solidFill>
                <a:latin typeface="Britannic Bold" pitchFamily="34" charset="0"/>
              </a:rPr>
              <a:t>Definition: single, hard </a:t>
            </a:r>
            <a:r>
              <a:rPr lang="en-US" dirty="0" smtClean="0">
                <a:solidFill>
                  <a:schemeClr val="tx2"/>
                </a:solidFill>
                <a:latin typeface="Britannic Bold" pitchFamily="34" charset="0"/>
              </a:rPr>
              <a:t>___________</a:t>
            </a:r>
            <a:endParaRPr lang="en-US" dirty="0" smtClean="0">
              <a:solidFill>
                <a:schemeClr val="tx2"/>
              </a:solidFill>
              <a:latin typeface="Britannic Bold" pitchFamily="34" charset="0"/>
            </a:endParaRPr>
          </a:p>
          <a:p>
            <a:r>
              <a:rPr lang="en-US" dirty="0" smtClean="0">
                <a:latin typeface="Britannic Bold" pitchFamily="34" charset="0"/>
              </a:rPr>
              <a:t>Grains are the edible seeds of </a:t>
            </a:r>
          </a:p>
          <a:p>
            <a:pPr marL="0" indent="0">
              <a:buNone/>
            </a:pPr>
            <a:r>
              <a:rPr lang="en-US" dirty="0" smtClean="0">
                <a:latin typeface="Britannic Bold" pitchFamily="34" charset="0"/>
              </a:rPr>
              <a:t>certain grasses.</a:t>
            </a:r>
          </a:p>
          <a:p>
            <a:pPr eaLnBrk="1" hangingPunct="1"/>
            <a:endParaRPr lang="en-US" dirty="0" smtClean="0">
              <a:solidFill>
                <a:schemeClr val="tx2"/>
              </a:solidFill>
              <a:latin typeface="Britannic Bold" pitchFamily="34" charset="0"/>
            </a:endParaRPr>
          </a:p>
          <a:p>
            <a:pPr eaLnBrk="1" hangingPunct="1"/>
            <a:r>
              <a:rPr lang="en-US" dirty="0" smtClean="0">
                <a:solidFill>
                  <a:schemeClr val="tx2"/>
                </a:solidFill>
                <a:latin typeface="Britannic Bold" pitchFamily="34" charset="0"/>
              </a:rPr>
              <a:t>Most common grains</a:t>
            </a:r>
          </a:p>
          <a:p>
            <a:pPr lvl="1" eaLnBrk="1" hangingPunct="1"/>
            <a:r>
              <a:rPr lang="en-US" dirty="0" smtClean="0"/>
              <a:t> </a:t>
            </a:r>
          </a:p>
          <a:p>
            <a:pPr lvl="1" eaLnBrk="1" hangingPunct="1"/>
            <a:r>
              <a:rPr lang="en-US" dirty="0"/>
              <a:t> </a:t>
            </a:r>
            <a:endParaRPr lang="en-US" dirty="0" smtClean="0"/>
          </a:p>
          <a:p>
            <a:pPr lvl="1" eaLnBrk="1" hangingPunct="1"/>
            <a:r>
              <a:rPr lang="en-US" dirty="0"/>
              <a:t> </a:t>
            </a:r>
            <a:endParaRPr lang="en-US" dirty="0" smtClean="0"/>
          </a:p>
        </p:txBody>
      </p:sp>
      <p:pic>
        <p:nvPicPr>
          <p:cNvPr id="3076" name="Picture 11" descr="C:\Users\Jonathan\AppData\Local\Microsoft\Windows\Temporary Internet Files\Content.IE5\FTINKR7T\MP9004018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94640"/>
            <a:ext cx="3199356" cy="213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descr="C:\Users\Jonathan\AppData\Local\Microsoft\Windows\Temporary Internet Files\Content.IE5\FTINKR7T\MP900406589[1].jpg"/>
          <p:cNvPicPr>
            <a:picLocks noChangeAspect="1" noChangeArrowheads="1"/>
          </p:cNvPicPr>
          <p:nvPr/>
        </p:nvPicPr>
        <p:blipFill>
          <a:blip r:embed="rId4">
            <a:extLst>
              <a:ext uri="{28A0092B-C50C-407E-A947-70E740481C1C}">
                <a14:useLocalDpi xmlns:a14="http://schemas.microsoft.com/office/drawing/2010/main" val="0"/>
              </a:ext>
            </a:extLst>
          </a:blip>
          <a:srcRect l="52913"/>
          <a:stretch>
            <a:fillRect/>
          </a:stretch>
        </p:blipFill>
        <p:spPr bwMode="auto">
          <a:xfrm>
            <a:off x="7061836" y="3886200"/>
            <a:ext cx="2082163" cy="294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69310"/>
            <a:ext cx="5343438"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FF0000"/>
                  </a:solidFill>
                </a:ln>
                <a:solidFill>
                  <a:srgbClr val="FFFF00"/>
                </a:solidFill>
                <a:effectLst>
                  <a:outerShdw blurRad="50800" dist="39000" dir="5460000" algn="tl">
                    <a:srgbClr val="000000">
                      <a:alpha val="38000"/>
                    </a:srgbClr>
                  </a:outerShdw>
                </a:effectLst>
                <a:latin typeface="Ravie" pitchFamily="82" charset="0"/>
              </a:rPr>
              <a:t>Grains</a:t>
            </a:r>
            <a:endParaRPr lang="en-US" sz="7200" b="1" cap="none" spc="0" dirty="0">
              <a:ln w="11430">
                <a:solidFill>
                  <a:srgbClr val="FF0000"/>
                </a:solidFill>
              </a:ln>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03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barn(inVertical)">
                                      <p:cBhvr>
                                        <p:cTn id="7" dur="500"/>
                                        <p:tgtEl>
                                          <p:spTgt spid="30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xEl>
                                              <p:pRg st="5" end="5"/>
                                            </p:txEl>
                                          </p:spTgt>
                                        </p:tgtEl>
                                        <p:attrNameLst>
                                          <p:attrName>style.visibility</p:attrName>
                                        </p:attrNameLst>
                                      </p:cBhvr>
                                      <p:to>
                                        <p:strVal val="visible"/>
                                      </p:to>
                                    </p:set>
                                    <p:animEffect transition="in" filter="barn(inVertical)">
                                      <p:cBhvr>
                                        <p:cTn id="12" dur="500"/>
                                        <p:tgtEl>
                                          <p:spTgt spid="307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animEffect transition="in" filter="barn(inVertical)">
                                      <p:cBhvr>
                                        <p:cTn id="17" dur="500"/>
                                        <p:tgtEl>
                                          <p:spTgt spid="30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barn(inVertical)">
                                      <p:cBhvr>
                                        <p:cTn id="22"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1015</Words>
  <Application>Microsoft Office PowerPoint</Application>
  <PresentationFormat>On-screen Show (4:3)</PresentationFormat>
  <Paragraphs>150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Pasta Grains  Rice </vt:lpstr>
      <vt:lpstr>History of Pasta</vt:lpstr>
      <vt:lpstr>Pasta Facts</vt:lpstr>
      <vt:lpstr>Convenience</vt:lpstr>
      <vt:lpstr>Nutrition</vt:lpstr>
      <vt:lpstr>Storing Pasta</vt:lpstr>
      <vt:lpstr>For GOOD Pasta MEASURE </vt:lpstr>
      <vt:lpstr>Basic Pasta Ingredients</vt:lpstr>
      <vt:lpstr>PowerPoint Presentation</vt:lpstr>
      <vt:lpstr>Kernel of Wheat</vt:lpstr>
      <vt:lpstr>PowerPoint Presentation</vt:lpstr>
      <vt:lpstr>Parts of the Grain</vt:lpstr>
      <vt:lpstr>Wheat Continued…</vt:lpstr>
      <vt:lpstr>What’s a Whole Grain?</vt:lpstr>
      <vt:lpstr>Why do Whole Grains Matter?</vt:lpstr>
      <vt:lpstr>Processing Grains</vt:lpstr>
      <vt:lpstr>RICE</vt:lpstr>
      <vt:lpstr>Rice</vt:lpstr>
      <vt:lpstr>Basic Categories of Rice </vt:lpstr>
      <vt:lpstr>Cooking Rice</vt:lpstr>
    </vt:vector>
  </TitlesOfParts>
  <Company>CUSD95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Pasta </dc:title>
  <dc:creator>CUSD95</dc:creator>
  <cp:lastModifiedBy>CUSD95</cp:lastModifiedBy>
  <cp:revision>21</cp:revision>
  <dcterms:created xsi:type="dcterms:W3CDTF">2013-11-05T13:25:36Z</dcterms:created>
  <dcterms:modified xsi:type="dcterms:W3CDTF">2014-03-07T20:20:04Z</dcterms:modified>
</cp:coreProperties>
</file>