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E5C27-FF7B-4035-AA0B-9B5129B43EF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4E479-DAAE-4B9F-89E9-E3DD5F859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6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0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5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2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2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0CDCF-8B3D-4D24-8547-E3F39DE38B0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FB0A4-0494-4F07-BBE5-E1665FF3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ynnescountrykitchen.net/pies/finish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99"/>
            <a:ext cx="9144000" cy="681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600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>
                  <a:solidFill>
                    <a:schemeClr val="bg1"/>
                  </a:solidFill>
                </a:ln>
                <a:latin typeface="Ravie" panose="04040805050809020602" pitchFamily="82" charset="0"/>
              </a:rPr>
              <a:t>Pies and Pastries</a:t>
            </a:r>
            <a:endParaRPr lang="en-US" sz="8000" dirty="0">
              <a:ln>
                <a:solidFill>
                  <a:schemeClr val="bg1"/>
                </a:solidFill>
              </a:ln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encrypted-tbn2.gstatic.com/images?q=tbn:ANd9GcT06w_GfSlD0VpjSxWyBd0qZTR1OPfE8xXM3VUn6sNggwMlmrMjy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0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0117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Ravie" panose="04040805050809020602" pitchFamily="82" charset="0"/>
              </a:rPr>
              <a:t>The Crust!</a:t>
            </a:r>
            <a:endParaRPr lang="en-US" sz="96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8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oodhousekeeping.com/cm/goodhousekeeping/images/bO/rope-pie-crust-s3-medium_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413063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smtClean="0">
                <a:latin typeface="Kristen ITC" panose="03050502040202030202" pitchFamily="66" charset="0"/>
              </a:rPr>
              <a:t>Crusts should be even, tender and nicely ____________________________.</a:t>
            </a:r>
          </a:p>
          <a:p>
            <a:pPr algn="ctr"/>
            <a:endParaRPr lang="en-US" altLang="en-US" sz="3200" b="1" dirty="0" smtClean="0">
              <a:latin typeface="Kristen ITC" panose="03050502040202030202" pitchFamily="66" charset="0"/>
            </a:endParaRPr>
          </a:p>
          <a:p>
            <a:pPr algn="ctr"/>
            <a:r>
              <a:rPr lang="en-US" altLang="en-US" sz="3200" b="1" dirty="0" smtClean="0">
                <a:latin typeface="Kristen ITC" panose="03050502040202030202" pitchFamily="66" charset="0"/>
              </a:rPr>
              <a:t>Pastry crusts should have a delicate, ______________________________________.</a:t>
            </a:r>
          </a:p>
          <a:p>
            <a:pPr algn="ctr"/>
            <a:endParaRPr lang="en-US" altLang="en-US" sz="3200" b="1" dirty="0" smtClean="0">
              <a:latin typeface="Kristen ITC" panose="03050502040202030202" pitchFamily="66" charset="0"/>
            </a:endParaRPr>
          </a:p>
          <a:p>
            <a:pPr algn="ctr"/>
            <a:r>
              <a:rPr lang="en-US" altLang="en-US" sz="3200" b="1" dirty="0" smtClean="0">
                <a:latin typeface="Kristen ITC" panose="03050502040202030202" pitchFamily="66" charset="0"/>
              </a:rPr>
              <a:t>Most common type of pie crust is made from 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62228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ic.tastykitchen.com/wp-content/uploads/2011/08/TKBlogPerfectPieCrust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25146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7200" dirty="0" smtClean="0">
                <a:latin typeface="Ravie" panose="04040805050809020602" pitchFamily="82" charset="0"/>
              </a:rPr>
              <a:t>Steps to making a good pie crust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30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2800" dirty="0">
                <a:latin typeface="Kristen ITC" panose="03050502040202030202" pitchFamily="66" charset="0"/>
              </a:rPr>
              <a:t>Flour and salt sifted together into a mixing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bowl</a:t>
            </a:r>
          </a:p>
          <a:p>
            <a:pPr marL="609600" indent="-609600">
              <a:buFontTx/>
              <a:buAutoNum type="arabicPeriod"/>
            </a:pPr>
            <a:endParaRPr lang="en-US" altLang="en-US" sz="2800" dirty="0">
              <a:latin typeface="Kristen ITC" panose="03050502040202030202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 dirty="0">
                <a:latin typeface="Kristen ITC" panose="03050502040202030202" pitchFamily="66" charset="0"/>
              </a:rPr>
              <a:t>Shortening is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____________________the </a:t>
            </a:r>
            <a:r>
              <a:rPr lang="en-US" altLang="en-US" sz="2800" dirty="0">
                <a:latin typeface="Kristen ITC" panose="03050502040202030202" pitchFamily="66" charset="0"/>
              </a:rPr>
              <a:t>flour-salt mixture with a pastry blender</a:t>
            </a:r>
          </a:p>
          <a:p>
            <a:pPr marL="990600" lvl="1" indent="-533400">
              <a:buFontTx/>
              <a:buChar char="•"/>
            </a:pPr>
            <a:r>
              <a:rPr lang="en-US" altLang="en-US" sz="2400" dirty="0">
                <a:latin typeface="Kristen ITC" panose="03050502040202030202" pitchFamily="66" charset="0"/>
              </a:rPr>
              <a:t>resemble size of </a:t>
            </a:r>
            <a:r>
              <a:rPr lang="en-US" altLang="en-US" sz="2400" dirty="0" smtClean="0">
                <a:latin typeface="Kristen ITC" panose="03050502040202030202" pitchFamily="66" charset="0"/>
              </a:rPr>
              <a:t>peas</a:t>
            </a:r>
          </a:p>
          <a:p>
            <a:pPr marL="990600" lvl="1" indent="-533400">
              <a:buFontTx/>
              <a:buChar char="•"/>
            </a:pPr>
            <a:endParaRPr lang="en-US" altLang="en-US" sz="2400" dirty="0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US" altLang="en-US" sz="2800" dirty="0">
                <a:latin typeface="Kristen ITC" panose="03050502040202030202" pitchFamily="66" charset="0"/>
              </a:rPr>
              <a:t>3. Water must be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</a:t>
            </a:r>
          </a:p>
          <a:p>
            <a:pPr marL="609600" indent="-609600">
              <a:buFontTx/>
              <a:buNone/>
            </a:pPr>
            <a:endParaRPr lang="en-US" altLang="en-US" sz="2800" dirty="0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US" altLang="en-US" sz="2800" dirty="0">
                <a:latin typeface="Kristen ITC" panose="03050502040202030202" pitchFamily="66" charset="0"/>
              </a:rPr>
              <a:t>4. Range of water amount (e.g., 4-6 Tbsp.). </a:t>
            </a:r>
          </a:p>
          <a:p>
            <a:pPr marL="990600" lvl="1" indent="-533400">
              <a:buFont typeface="Times" pitchFamily="1" charset="0"/>
              <a:buChar char="•"/>
            </a:pPr>
            <a:r>
              <a:rPr lang="en-US" altLang="en-US" sz="2400" dirty="0">
                <a:latin typeface="Kristen ITC" panose="03050502040202030202" pitchFamily="66" charset="0"/>
              </a:rPr>
              <a:t>practice will tell when to stop adding water</a:t>
            </a:r>
          </a:p>
          <a:p>
            <a:pPr marL="990600" lvl="1" indent="-533400">
              <a:buFont typeface="Times" pitchFamily="1" charset="0"/>
              <a:buChar char="•"/>
            </a:pPr>
            <a:r>
              <a:rPr lang="en-US" altLang="en-US" sz="2400" dirty="0">
                <a:latin typeface="Kristen ITC" panose="03050502040202030202" pitchFamily="66" charset="0"/>
              </a:rPr>
              <a:t>right amount allows the dough to hold </a:t>
            </a:r>
            <a:r>
              <a:rPr lang="en-US" altLang="en-US" sz="2400" dirty="0" smtClean="0">
                <a:latin typeface="Kristen ITC" panose="03050502040202030202" pitchFamily="66" charset="0"/>
              </a:rPr>
              <a:t>together</a:t>
            </a:r>
          </a:p>
          <a:p>
            <a:pPr marL="990600" lvl="1" indent="-533400">
              <a:buFont typeface="Times" pitchFamily="1" charset="0"/>
              <a:buChar char="•"/>
            </a:pPr>
            <a:endParaRPr lang="en-US" altLang="en-US" sz="2400" dirty="0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US" altLang="en-US" sz="2800" dirty="0">
                <a:latin typeface="Kristen ITC" panose="03050502040202030202" pitchFamily="66" charset="0"/>
              </a:rPr>
              <a:t>5. Water is sprinkled a little at a time over   </a:t>
            </a:r>
          </a:p>
          <a:p>
            <a:pPr marL="609600" indent="-609600">
              <a:buFontTx/>
              <a:buNone/>
            </a:pPr>
            <a:r>
              <a:rPr lang="en-US" altLang="en-US" sz="2800" dirty="0">
                <a:latin typeface="Kristen ITC" panose="03050502040202030202" pitchFamily="66" charset="0"/>
              </a:rPr>
              <a:t>    the flour mixture</a:t>
            </a:r>
          </a:p>
        </p:txBody>
      </p:sp>
    </p:spTree>
    <p:extLst>
      <p:ext uri="{BB962C8B-B14F-4D97-AF65-F5344CB8AC3E}">
        <p14:creationId xmlns:p14="http://schemas.microsoft.com/office/powerpoint/2010/main" val="31227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ick.com/wp-content/uploads/2013/02/betty-crocker-pie-crust-o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331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257"/>
            <a:ext cx="8915400" cy="452596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6.Gently stir dough with a fork until it forms large lumps </a:t>
            </a:r>
            <a:endParaRPr lang="en-US" altLang="en-US" sz="2600" dirty="0" smtClean="0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endParaRPr lang="en-US" altLang="en-US" sz="2600" dirty="0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7. Gather dough and gently press into a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ball</a:t>
            </a:r>
          </a:p>
          <a:p>
            <a:pPr marL="609600" indent="-609600">
              <a:buFontTx/>
              <a:buNone/>
            </a:pPr>
            <a:endParaRPr lang="en-US" altLang="en-US" sz="2600" dirty="0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8. Roll out dough onto a lightly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______________surface</a:t>
            </a:r>
            <a:endParaRPr lang="en-US" altLang="en-US" sz="2600" dirty="0">
              <a:latin typeface="Kristen ITC" panose="03050502040202030202" pitchFamily="66" charset="0"/>
            </a:endParaRPr>
          </a:p>
          <a:p>
            <a:pPr marL="990600" lvl="1" indent="-533400">
              <a:buFont typeface="Times" pitchFamily="1" charset="0"/>
              <a:buChar char="•"/>
            </a:pPr>
            <a:r>
              <a:rPr lang="en-US" altLang="en-US" sz="2600" dirty="0">
                <a:latin typeface="Kristen ITC" panose="03050502040202030202" pitchFamily="66" charset="0"/>
              </a:rPr>
              <a:t>Re-rolling dough forms more gluten and adds toughness</a:t>
            </a:r>
          </a:p>
        </p:txBody>
      </p:sp>
    </p:spTree>
    <p:extLst>
      <p:ext uri="{BB962C8B-B14F-4D97-AF65-F5344CB8AC3E}">
        <p14:creationId xmlns:p14="http://schemas.microsoft.com/office/powerpoint/2010/main" val="2803307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9.Dough should be about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____________________larger    </a:t>
            </a:r>
            <a:endParaRPr lang="en-US" altLang="en-US" sz="2600" dirty="0">
              <a:latin typeface="Kristen ITC" panose="03050502040202030202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    than the pie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plate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600" dirty="0">
              <a:latin typeface="Kristen ITC" panose="03050502040202030202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10. Dough is folded into quarters and gently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      placed in pie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pan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600" dirty="0">
              <a:latin typeface="Kristen ITC" panose="03050502040202030202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11. Don’t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__________________ </a:t>
            </a:r>
            <a:r>
              <a:rPr lang="en-US" altLang="en-US" sz="2600" dirty="0">
                <a:latin typeface="Kristen ITC" panose="03050502040202030202" pitchFamily="66" charset="0"/>
              </a:rPr>
              <a:t>dough while inserting it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      into the pie pan </a:t>
            </a:r>
          </a:p>
          <a:p>
            <a:pPr lvl="2">
              <a:lnSpc>
                <a:spcPct val="90000"/>
              </a:lnSpc>
              <a:buFont typeface="Times" pitchFamily="1" charset="0"/>
              <a:buChar char="•"/>
            </a:pPr>
            <a:r>
              <a:rPr lang="en-US" altLang="en-US" sz="2600" dirty="0">
                <a:latin typeface="Kristen ITC" panose="03050502040202030202" pitchFamily="66" charset="0"/>
              </a:rPr>
              <a:t>will cause the crust to shrink away from the edges while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baking</a:t>
            </a:r>
          </a:p>
          <a:p>
            <a:pPr lvl="2">
              <a:lnSpc>
                <a:spcPct val="90000"/>
              </a:lnSpc>
              <a:buFont typeface="Times" pitchFamily="1" charset="0"/>
              <a:buChar char="•"/>
            </a:pPr>
            <a:endParaRPr lang="en-US" altLang="en-US" sz="2600" dirty="0">
              <a:latin typeface="Kristen ITC" panose="03050502040202030202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12. Edges of pie crust are fluted, and bottom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>
                <a:latin typeface="Kristen ITC" panose="03050502040202030202" pitchFamily="66" charset="0"/>
              </a:rPr>
              <a:t>	   and sides are pricked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6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13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600" dirty="0" smtClean="0">
                <a:latin typeface="Kristen ITC" panose="03050502040202030202" pitchFamily="66" charset="0"/>
              </a:rPr>
              <a:t>Definition: Fluting is the</a:t>
            </a:r>
          </a:p>
          <a:p>
            <a:endParaRPr lang="en-US" altLang="en-US" sz="2600" dirty="0">
              <a:latin typeface="Kristen ITC" panose="03050502040202030202" pitchFamily="66" charset="0"/>
            </a:endParaRPr>
          </a:p>
          <a:p>
            <a:endParaRPr lang="en-US" altLang="en-US" sz="2600" dirty="0" smtClean="0">
              <a:latin typeface="Kristen ITC" panose="03050502040202030202" pitchFamily="66" charset="0"/>
            </a:endParaRPr>
          </a:p>
          <a:p>
            <a:endParaRPr lang="en-US" altLang="en-US" sz="2600" dirty="0" smtClean="0">
              <a:latin typeface="Kristen ITC" panose="03050502040202030202" pitchFamily="66" charset="0"/>
            </a:endParaRPr>
          </a:p>
          <a:p>
            <a:r>
              <a:rPr lang="en-US" altLang="en-US" sz="2600" u="sng" dirty="0" smtClean="0">
                <a:latin typeface="Kristen ITC" panose="03050502040202030202" pitchFamily="66" charset="0"/>
              </a:rPr>
              <a:t>________________</a:t>
            </a:r>
            <a:r>
              <a:rPr lang="en-US" altLang="en-US" sz="2600" dirty="0" smtClean="0">
                <a:latin typeface="Kristen ITC" panose="03050502040202030202" pitchFamily="66" charset="0"/>
              </a:rPr>
              <a:t>:  For a simple and attractive seal, press the rim of the crust together all around the edges with the back of the fork tines.</a:t>
            </a:r>
          </a:p>
          <a:p>
            <a:endParaRPr lang="en-US" altLang="en-US" sz="2600" dirty="0" smtClean="0">
              <a:latin typeface="Kristen ITC" panose="03050502040202030202" pitchFamily="66" charset="0"/>
            </a:endParaRPr>
          </a:p>
          <a:p>
            <a:r>
              <a:rPr lang="en-US" altLang="en-US" sz="2600" u="sng" dirty="0" smtClean="0">
                <a:latin typeface="Kristen ITC" panose="03050502040202030202" pitchFamily="66" charset="0"/>
              </a:rPr>
              <a:t>_________________:</a:t>
            </a:r>
            <a:r>
              <a:rPr lang="en-US" altLang="en-US" sz="2600" dirty="0" smtClean="0">
                <a:latin typeface="Kristen ITC" panose="03050502040202030202" pitchFamily="66" charset="0"/>
              </a:rPr>
              <a:t> Do not cut around the edges right away; after pinching the crust up using your index and fore finger, cut the excess pastry.</a:t>
            </a:r>
          </a:p>
          <a:p>
            <a:endParaRPr lang="en-US" altLang="en-US" sz="2600" dirty="0" smtClean="0">
              <a:latin typeface="Kristen ITC" panose="03050502040202030202" pitchFamily="66" charset="0"/>
            </a:endParaRPr>
          </a:p>
          <a:p>
            <a:r>
              <a:rPr lang="en-US" altLang="en-US" sz="2600" u="sng" dirty="0" smtClean="0">
                <a:latin typeface="Kristen ITC" panose="03050502040202030202" pitchFamily="66" charset="0"/>
              </a:rPr>
              <a:t>________________</a:t>
            </a:r>
            <a:r>
              <a:rPr lang="en-US" altLang="en-US" sz="2600" dirty="0" smtClean="0">
                <a:latin typeface="Kristen ITC" panose="03050502040202030202" pitchFamily="66" charset="0"/>
              </a:rPr>
              <a:t>: Roll the pastry under or over creating a sealed edge to the pan.</a:t>
            </a:r>
          </a:p>
          <a:p>
            <a:endParaRPr lang="en-US" altLang="en-US" sz="2600" dirty="0" smtClean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altLang="en-US" sz="6000" dirty="0">
                <a:latin typeface="Ravie" panose="04040805050809020602" pitchFamily="82" charset="0"/>
              </a:rPr>
              <a:t>Decorative edges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7637"/>
            <a:ext cx="8305800" cy="4830763"/>
          </a:xfrm>
        </p:spPr>
        <p:txBody>
          <a:bodyPr/>
          <a:lstStyle/>
          <a:p>
            <a:pPr algn="ctr">
              <a:buFont typeface="Times" pitchFamily="1" charset="0"/>
              <a:buNone/>
            </a:pPr>
            <a:r>
              <a:rPr lang="en-US" altLang="en-US" dirty="0" smtClean="0">
                <a:latin typeface="Kristen ITC" panose="03050502040202030202" pitchFamily="66" charset="0"/>
              </a:rPr>
              <a:t>	  </a:t>
            </a:r>
            <a:r>
              <a:rPr lang="en-US" altLang="en-US" sz="4800" dirty="0" smtClean="0">
                <a:latin typeface="Kristen ITC" panose="03050502040202030202" pitchFamily="66" charset="0"/>
              </a:rPr>
              <a:t>Fork </a:t>
            </a:r>
            <a:r>
              <a:rPr lang="en-US" altLang="en-US" sz="4800" dirty="0">
                <a:latin typeface="Kristen ITC" panose="03050502040202030202" pitchFamily="66" charset="0"/>
              </a:rPr>
              <a:t>			 </a:t>
            </a:r>
            <a:r>
              <a:rPr lang="en-US" altLang="en-US" sz="4800" dirty="0" smtClean="0">
                <a:latin typeface="Kristen ITC" panose="03050502040202030202" pitchFamily="66" charset="0"/>
              </a:rPr>
              <a:t>	Fluted  </a:t>
            </a:r>
            <a:endParaRPr lang="en-US" altLang="en-US" dirty="0">
              <a:latin typeface="Kristen ITC" panose="03050502040202030202" pitchFamily="66" charset="0"/>
            </a:endParaRPr>
          </a:p>
          <a:p>
            <a:pPr>
              <a:buFont typeface="Times" pitchFamily="1" charset="0"/>
              <a:buChar char="•"/>
            </a:pPr>
            <a:endParaRPr lang="en-US" altLang="en-US" dirty="0">
              <a:latin typeface="Kristen ITC" panose="03050502040202030202" pitchFamily="66" charset="0"/>
            </a:endParaRPr>
          </a:p>
          <a:p>
            <a:pPr>
              <a:buFont typeface="Times" pitchFamily="1" charset="0"/>
              <a:buChar char="•"/>
            </a:pPr>
            <a:endParaRPr lang="en-US" altLang="en-US" dirty="0">
              <a:latin typeface="Kristen ITC" panose="03050502040202030202" pitchFamily="66" charset="0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Kristen ITC" panose="03050502040202030202" pitchFamily="66" charset="0"/>
              </a:rPr>
              <a:t>	</a:t>
            </a:r>
            <a:endParaRPr lang="en-US" altLang="en-US" dirty="0">
              <a:latin typeface="Kristen ITC" panose="03050502040202030202" pitchFamily="66" charset="0"/>
            </a:endParaRPr>
          </a:p>
        </p:txBody>
      </p:sp>
      <p:pic>
        <p:nvPicPr>
          <p:cNvPr id="21510" name="Picture 6" descr="fl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47202"/>
            <a:ext cx="3435351" cy="25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fork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36824"/>
            <a:ext cx="37601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altLang="en-US" sz="6000" dirty="0">
                <a:latin typeface="Ravie" panose="04040805050809020602" pitchFamily="82" charset="0"/>
              </a:rPr>
              <a:t>Decorative edges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05800" cy="4830763"/>
          </a:xfrm>
        </p:spPr>
        <p:txBody>
          <a:bodyPr/>
          <a:lstStyle/>
          <a:p>
            <a:pPr>
              <a:buFont typeface="Times" pitchFamily="1" charset="0"/>
              <a:buNone/>
            </a:pPr>
            <a:r>
              <a:rPr lang="en-US" altLang="en-US" dirty="0" smtClean="0">
                <a:latin typeface="Kristen ITC" panose="03050502040202030202" pitchFamily="66" charset="0"/>
              </a:rPr>
              <a:t>	</a:t>
            </a:r>
          </a:p>
          <a:p>
            <a:pPr>
              <a:buFont typeface="Times" pitchFamily="1" charset="0"/>
              <a:buNone/>
            </a:pPr>
            <a:r>
              <a:rPr lang="en-US" altLang="en-US" sz="4800" dirty="0" smtClean="0">
                <a:latin typeface="Kristen ITC" panose="03050502040202030202" pitchFamily="66" charset="0"/>
              </a:rPr>
              <a:t>	Rope</a:t>
            </a:r>
            <a:r>
              <a:rPr lang="en-US" altLang="en-US" sz="4800" dirty="0">
                <a:latin typeface="Kristen ITC" panose="03050502040202030202" pitchFamily="66" charset="0"/>
              </a:rPr>
              <a:t>		 </a:t>
            </a:r>
            <a:r>
              <a:rPr lang="en-US" altLang="en-US" sz="4800" dirty="0" smtClean="0">
                <a:latin typeface="Kristen ITC" panose="03050502040202030202" pitchFamily="66" charset="0"/>
              </a:rPr>
              <a:t>	     Braided </a:t>
            </a:r>
            <a:r>
              <a:rPr lang="en-US" altLang="en-US" sz="4800" dirty="0">
                <a:latin typeface="Kristen ITC" panose="03050502040202030202" pitchFamily="66" charset="0"/>
              </a:rPr>
              <a:t>	</a:t>
            </a:r>
          </a:p>
          <a:p>
            <a:pPr>
              <a:buFontTx/>
              <a:buNone/>
            </a:pPr>
            <a:endParaRPr lang="en-US" altLang="en-US" dirty="0">
              <a:latin typeface="Kristen ITC" panose="03050502040202030202" pitchFamily="66" charset="0"/>
            </a:endParaRPr>
          </a:p>
          <a:p>
            <a:endParaRPr lang="en-US" altLang="en-US" dirty="0">
              <a:latin typeface="Kristen ITC" panose="03050502040202030202" pitchFamily="66" charset="0"/>
            </a:endParaRPr>
          </a:p>
          <a:p>
            <a:pPr>
              <a:buFontTx/>
              <a:buNone/>
            </a:pPr>
            <a:endParaRPr lang="en-US" altLang="en-US" sz="2000" dirty="0" smtClean="0">
              <a:latin typeface="Kristen ITC" panose="03050502040202030202" pitchFamily="66" charset="0"/>
            </a:endParaRPr>
          </a:p>
        </p:txBody>
      </p:sp>
      <p:pic>
        <p:nvPicPr>
          <p:cNvPr id="21509" name="Picture 5" descr="brai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5" y="2656609"/>
            <a:ext cx="409731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ro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289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9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altLang="en-US" sz="6000" dirty="0">
                <a:latin typeface="Ravie" panose="04040805050809020602" pitchFamily="82" charset="0"/>
              </a:rPr>
              <a:t>Decorative edges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17637"/>
            <a:ext cx="8915400" cy="4830763"/>
          </a:xfrm>
        </p:spPr>
        <p:txBody>
          <a:bodyPr>
            <a:normAutofit/>
          </a:bodyPr>
          <a:lstStyle/>
          <a:p>
            <a:pPr>
              <a:buFont typeface="Times" pitchFamily="1" charset="0"/>
              <a:buNone/>
            </a:pPr>
            <a:r>
              <a:rPr lang="en-US" altLang="en-US" sz="4800" dirty="0" smtClean="0">
                <a:latin typeface="Kristen ITC" panose="03050502040202030202" pitchFamily="66" charset="0"/>
              </a:rPr>
              <a:t>Lattice </a:t>
            </a:r>
            <a:r>
              <a:rPr lang="en-US" altLang="en-US" sz="4800" dirty="0">
                <a:latin typeface="Kristen ITC" panose="03050502040202030202" pitchFamily="66" charset="0"/>
              </a:rPr>
              <a:t>topping </a:t>
            </a:r>
            <a:r>
              <a:rPr lang="en-US" altLang="en-US" sz="4800" dirty="0" smtClean="0">
                <a:latin typeface="Kristen ITC" panose="03050502040202030202" pitchFamily="66" charset="0"/>
              </a:rPr>
              <a:t>     Cut </a:t>
            </a:r>
            <a:r>
              <a:rPr lang="en-US" altLang="en-US" sz="4800" dirty="0">
                <a:latin typeface="Kristen ITC" panose="03050502040202030202" pitchFamily="66" charset="0"/>
              </a:rPr>
              <a:t>out</a:t>
            </a:r>
          </a:p>
        </p:txBody>
      </p:sp>
      <p:pic>
        <p:nvPicPr>
          <p:cNvPr id="21512" name="Picture 8" descr="lat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581400" cy="306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mages.pauladeen.com/uploads/special_feature/Cut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822828" cy="260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Ravie" panose="04040805050809020602" pitchFamily="82" charset="0"/>
              </a:rPr>
              <a:t>How to make a good pastry dough</a:t>
            </a:r>
            <a:endParaRPr lang="en-US" sz="4000" dirty="0">
              <a:latin typeface="Ravie" panose="040408050508090206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0782" y="1828800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>
              <a:buFontTx/>
              <a:buNone/>
            </a:pPr>
            <a:r>
              <a:rPr lang="en-US" altLang="en-US" sz="3200" dirty="0" smtClean="0">
                <a:latin typeface="Kristen ITC" panose="03050502040202030202" pitchFamily="66" charset="0"/>
              </a:rPr>
              <a:t>Avoid __________________________________as much as possible </a:t>
            </a:r>
          </a:p>
          <a:p>
            <a:pPr marL="609600" indent="-609600" algn="ctr">
              <a:buFontTx/>
              <a:buNone/>
            </a:pPr>
            <a:endParaRPr lang="en-US" altLang="en-US" sz="3200" dirty="0">
              <a:latin typeface="Kristen ITC" panose="03050502040202030202" pitchFamily="66" charset="0"/>
            </a:endParaRPr>
          </a:p>
          <a:p>
            <a:pPr marL="609600" indent="-609600" algn="ctr">
              <a:buFontTx/>
              <a:buNone/>
            </a:pPr>
            <a:endParaRPr lang="en-US" altLang="en-US" sz="3200" dirty="0" smtClean="0">
              <a:latin typeface="Kristen ITC" panose="03050502040202030202" pitchFamily="66" charset="0"/>
            </a:endParaRPr>
          </a:p>
          <a:p>
            <a:pPr marL="609600" indent="-609600" algn="ctr">
              <a:buFontTx/>
              <a:buNone/>
            </a:pPr>
            <a:endParaRPr lang="en-US" altLang="en-US" sz="3200" dirty="0">
              <a:latin typeface="Kristen ITC" panose="03050502040202030202" pitchFamily="66" charset="0"/>
            </a:endParaRPr>
          </a:p>
          <a:p>
            <a:pPr marL="609600" indent="-609600" algn="ctr">
              <a:buFontTx/>
              <a:buNone/>
            </a:pPr>
            <a:endParaRPr lang="en-US" altLang="en-US" sz="2800" dirty="0" smtClean="0">
              <a:latin typeface="Kristen ITC" panose="03050502040202030202" pitchFamily="66" charset="0"/>
            </a:endParaRPr>
          </a:p>
          <a:p>
            <a:pPr marL="609600" indent="-609600" algn="ctr">
              <a:buFontTx/>
              <a:buNone/>
            </a:pPr>
            <a:endParaRPr lang="en-US" altLang="en-US" sz="3200" dirty="0">
              <a:latin typeface="Kristen ITC" panose="03050502040202030202" pitchFamily="66" charset="0"/>
            </a:endParaRPr>
          </a:p>
          <a:p>
            <a:pPr marL="609600" indent="-609600" algn="ctr">
              <a:buFontTx/>
              <a:buNone/>
            </a:pPr>
            <a:endParaRPr lang="en-US" altLang="en-US" sz="3200" dirty="0" smtClean="0">
              <a:latin typeface="Kristen ITC" panose="03050502040202030202" pitchFamily="66" charset="0"/>
            </a:endParaRPr>
          </a:p>
          <a:p>
            <a:pPr marL="609600" indent="-609600" algn="ctr">
              <a:buFontTx/>
              <a:buNone/>
            </a:pPr>
            <a:r>
              <a:rPr lang="en-US" altLang="en-US" sz="3200" dirty="0" smtClean="0">
                <a:latin typeface="Kristen ITC" panose="03050502040202030202" pitchFamily="66" charset="0"/>
              </a:rPr>
              <a:t>Disperse </a:t>
            </a:r>
            <a:r>
              <a:rPr lang="en-US" altLang="en-US" sz="3200" dirty="0" smtClean="0">
                <a:latin typeface="Kristen ITC" panose="03050502040202030202" pitchFamily="66" charset="0"/>
              </a:rPr>
              <a:t>fat so that it will perform its  </a:t>
            </a:r>
          </a:p>
          <a:p>
            <a:pPr marL="609600" indent="-609600" algn="ctr">
              <a:buFontTx/>
              <a:buNone/>
            </a:pPr>
            <a:r>
              <a:rPr lang="en-US" altLang="en-US" sz="3200" dirty="0" smtClean="0">
                <a:latin typeface="Kristen ITC" panose="03050502040202030202" pitchFamily="66" charset="0"/>
              </a:rPr>
              <a:t>      ________________________  functions</a:t>
            </a:r>
            <a:endParaRPr lang="en-US" altLang="en-US" sz="3200" dirty="0">
              <a:latin typeface="Kristen ITC" panose="03050502040202030202" pitchFamily="66" charset="0"/>
            </a:endParaRPr>
          </a:p>
        </p:txBody>
      </p:sp>
      <p:pic>
        <p:nvPicPr>
          <p:cNvPr id="4" name="Picture 2" descr="http://farm8.staticflickr.com/7229/7142246773_593b65156b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618" y="3052607"/>
            <a:ext cx="6553200" cy="25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3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3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Ravie" panose="04040805050809020602" pitchFamily="82" charset="0"/>
              </a:rPr>
              <a:t>Baking Tips!</a:t>
            </a:r>
            <a:endParaRPr lang="en-US" sz="6000" dirty="0">
              <a:latin typeface="Ravie" panose="04040805050809020602" pitchFamily="82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09600" y="3886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US" altLang="en-US" sz="1800" dirty="0" smtClean="0">
                <a:latin typeface="Symbol" pitchFamily="-111" charset="2"/>
                <a:cs typeface="Times New Roman" pitchFamily="-111" charset="0"/>
                <a:sym typeface="Symbol" pitchFamily="-111" charset="2"/>
              </a:rPr>
              <a:t>	</a:t>
            </a:r>
            <a:endParaRPr lang="en-US" altLang="en-US" sz="1800" dirty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-152400" y="1143000"/>
            <a:ext cx="9144000" cy="4525503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spcBef>
                <a:spcPct val="0"/>
              </a:spcBef>
              <a:buNone/>
            </a:pPr>
            <a:r>
              <a:rPr lang="en-US" altLang="en-US" sz="2300" dirty="0" smtClean="0">
                <a:latin typeface="Kristen ITC" panose="03050502040202030202" pitchFamily="66" charset="0"/>
              </a:rPr>
              <a:t>For a well-browned crust, select heat resistant pans, with a dull finish.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2300" dirty="0" smtClean="0">
              <a:latin typeface="Kristen ITC" panose="03050502040202030202" pitchFamily="66" charset="0"/>
            </a:endParaRPr>
          </a:p>
          <a:p>
            <a:pPr marL="914400" lvl="2" indent="0">
              <a:spcBef>
                <a:spcPct val="0"/>
              </a:spcBef>
              <a:buNone/>
            </a:pPr>
            <a:r>
              <a:rPr lang="en-US" altLang="en-US" sz="2300" dirty="0" smtClean="0">
                <a:latin typeface="Kristen ITC" panose="03050502040202030202" pitchFamily="66" charset="0"/>
              </a:rPr>
              <a:t>To prevent excessive browning of pastry, cover </a:t>
            </a:r>
            <a:r>
              <a:rPr lang="en-US" altLang="en-US" sz="2300" dirty="0" smtClean="0">
                <a:latin typeface="Kristen ITC" panose="03050502040202030202" pitchFamily="66" charset="0"/>
              </a:rPr>
              <a:t>______________ with </a:t>
            </a:r>
            <a:r>
              <a:rPr lang="en-US" altLang="en-US" sz="2300" dirty="0" smtClean="0">
                <a:latin typeface="Kristen ITC" panose="03050502040202030202" pitchFamily="66" charset="0"/>
              </a:rPr>
              <a:t>foil.  Remove foil the last 15 </a:t>
            </a:r>
            <a:r>
              <a:rPr lang="en-US" altLang="en-US" sz="2300" dirty="0" err="1" smtClean="0">
                <a:latin typeface="Kristen ITC" panose="03050502040202030202" pitchFamily="66" charset="0"/>
              </a:rPr>
              <a:t>mins</a:t>
            </a:r>
            <a:r>
              <a:rPr lang="en-US" altLang="en-US" sz="2300" dirty="0" smtClean="0">
                <a:latin typeface="Kristen ITC" panose="03050502040202030202" pitchFamily="66" charset="0"/>
              </a:rPr>
              <a:t> of baking time.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2300" dirty="0" smtClean="0">
              <a:latin typeface="Kristen ITC" panose="03050502040202030202" pitchFamily="66" charset="0"/>
            </a:endParaRPr>
          </a:p>
          <a:p>
            <a:pPr marL="914400" lvl="2" indent="0">
              <a:spcBef>
                <a:spcPct val="0"/>
              </a:spcBef>
              <a:buNone/>
            </a:pPr>
            <a:r>
              <a:rPr lang="en-US" altLang="en-US" sz="2300" dirty="0" smtClean="0">
                <a:latin typeface="Kristen ITC" panose="03050502040202030202" pitchFamily="66" charset="0"/>
              </a:rPr>
              <a:t>Do not prick the bottom of a </a:t>
            </a:r>
            <a:r>
              <a:rPr lang="en-US" altLang="en-US" sz="2300" dirty="0" smtClean="0">
                <a:latin typeface="Kristen ITC" panose="03050502040202030202" pitchFamily="66" charset="0"/>
              </a:rPr>
              <a:t>____________________ pie </a:t>
            </a:r>
            <a:r>
              <a:rPr lang="en-US" altLang="en-US" sz="2300" dirty="0" smtClean="0">
                <a:latin typeface="Kristen ITC" panose="03050502040202030202" pitchFamily="66" charset="0"/>
              </a:rPr>
              <a:t>baked with a filling such as custard of pumpkin.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2300" dirty="0" smtClean="0">
              <a:latin typeface="Kristen ITC" panose="03050502040202030202" pitchFamily="66" charset="0"/>
            </a:endParaRPr>
          </a:p>
          <a:p>
            <a:pPr marL="914400" lvl="2" indent="0">
              <a:buNone/>
            </a:pPr>
            <a:r>
              <a:rPr lang="en-US" altLang="en-US" sz="2300" dirty="0" smtClean="0">
                <a:latin typeface="Kristen ITC" panose="03050502040202030202" pitchFamily="66" charset="0"/>
                <a:ea typeface="ヒラギノ角ゴ Pro W3" charset="-128"/>
                <a:sym typeface="Symbol" pitchFamily="-111" charset="2"/>
              </a:rPr>
              <a:t></a:t>
            </a:r>
            <a:r>
              <a:rPr lang="en-US" altLang="en-US" sz="2300" dirty="0" smtClean="0">
                <a:latin typeface="Kristen ITC" panose="03050502040202030202" pitchFamily="66" charset="0"/>
              </a:rPr>
              <a:t>Cut slits in the </a:t>
            </a:r>
            <a:r>
              <a:rPr lang="en-US" altLang="en-US" sz="2300" dirty="0" smtClean="0">
                <a:latin typeface="Kristen ITC" panose="03050502040202030202" pitchFamily="66" charset="0"/>
              </a:rPr>
              <a:t>____________ of </a:t>
            </a:r>
            <a:r>
              <a:rPr lang="en-US" altLang="en-US" sz="2300" dirty="0" smtClean="0">
                <a:latin typeface="Kristen ITC" panose="03050502040202030202" pitchFamily="66" charset="0"/>
              </a:rPr>
              <a:t>a fruit piecrust to allow steam to escape.</a:t>
            </a:r>
          </a:p>
          <a:p>
            <a:pPr marL="0" indent="0">
              <a:buNone/>
            </a:pPr>
            <a:endParaRPr lang="en-US" altLang="en-US" sz="2200" dirty="0" smtClean="0">
              <a:latin typeface="Kristen ITC" panose="03050502040202030202" pitchFamily="66" charset="0"/>
            </a:endParaRP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2200" dirty="0" smtClean="0">
              <a:latin typeface="Kristen ITC" panose="03050502040202030202" pitchFamily="66" charset="0"/>
            </a:endParaRP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2200" dirty="0" smtClean="0">
              <a:latin typeface="Kristen ITC" panose="03050502040202030202" pitchFamily="66" charset="0"/>
            </a:endParaRPr>
          </a:p>
          <a:p>
            <a:pPr marL="914400" lvl="2" indent="0">
              <a:spcBef>
                <a:spcPct val="0"/>
              </a:spcBef>
              <a:buNone/>
            </a:pPr>
            <a:endParaRPr lang="en-US" altLang="en-US" sz="2200" dirty="0" smtClean="0">
              <a:latin typeface="Kristen ITC" panose="03050502040202030202" pitchFamily="66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200" dirty="0">
              <a:latin typeface="Kristen ITC" panose="03050502040202030202" pitchFamily="66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48535" y="3886200"/>
            <a:ext cx="6554787" cy="2286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800" dirty="0" smtClean="0">
              <a:latin typeface="Times New Roman" pitchFamily="-111" charset="0"/>
            </a:endParaRPr>
          </a:p>
          <a:p>
            <a:pPr>
              <a:lnSpc>
                <a:spcPct val="90000"/>
              </a:lnSpc>
            </a:pPr>
            <a:endParaRPr lang="en-US" altLang="en-US" sz="1800" dirty="0"/>
          </a:p>
        </p:txBody>
      </p:sp>
      <p:pic>
        <p:nvPicPr>
          <p:cNvPr id="6" name="Picture 2" descr="http://seattletimes.com/ABPub/2009/11/17/20102909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35146"/>
            <a:ext cx="2438400" cy="162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3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 smtClean="0">
                <a:latin typeface="Kristen ITC" panose="03050502040202030202" pitchFamily="66" charset="0"/>
              </a:rPr>
              <a:t>A pastry is a:  								</a:t>
            </a:r>
          </a:p>
          <a:p>
            <a:pPr algn="ctr"/>
            <a:endParaRPr lang="en-US" altLang="en-US" sz="3200" dirty="0" smtClean="0">
              <a:latin typeface="Kristen ITC" panose="03050502040202030202" pitchFamily="66" charset="0"/>
            </a:endParaRPr>
          </a:p>
          <a:p>
            <a:pPr algn="ctr"/>
            <a:endParaRPr lang="en-US" altLang="en-US" sz="3200" dirty="0">
              <a:latin typeface="Kristen ITC" panose="03050502040202030202" pitchFamily="66" charset="0"/>
            </a:endParaRPr>
          </a:p>
          <a:p>
            <a:pPr algn="ctr"/>
            <a:endParaRPr lang="en-US" altLang="en-US" sz="3200" dirty="0" smtClean="0">
              <a:latin typeface="Kristen ITC" panose="03050502040202030202" pitchFamily="66" charset="0"/>
            </a:endParaRPr>
          </a:p>
          <a:p>
            <a:pPr algn="ctr"/>
            <a:endParaRPr lang="en-US" altLang="en-US" sz="3200" dirty="0" smtClean="0">
              <a:latin typeface="Kristen ITC" panose="03050502040202030202" pitchFamily="66" charset="0"/>
            </a:endParaRPr>
          </a:p>
          <a:p>
            <a:pPr algn="ctr"/>
            <a:endParaRPr lang="en-US" altLang="en-US" sz="3200" dirty="0">
              <a:latin typeface="Kristen ITC" panose="03050502040202030202" pitchFamily="66" charset="0"/>
            </a:endParaRPr>
          </a:p>
          <a:p>
            <a:pPr algn="ctr"/>
            <a:endParaRPr lang="en-US" altLang="en-US" sz="3200" dirty="0" smtClean="0">
              <a:latin typeface="Kristen ITC" panose="03050502040202030202" pitchFamily="66" charset="0"/>
            </a:endParaRPr>
          </a:p>
          <a:p>
            <a:pPr algn="ctr"/>
            <a:r>
              <a:rPr lang="en-US" altLang="en-US" sz="3200" dirty="0" smtClean="0">
                <a:latin typeface="Kristen ITC" panose="03050502040202030202" pitchFamily="66" charset="0"/>
              </a:rPr>
              <a:t>When properly mixed, the pastry forms _______________ layers as it bakes.</a:t>
            </a:r>
            <a:endParaRPr lang="en-US" altLang="en-US" dirty="0" smtClean="0">
              <a:latin typeface="Kristen ITC" panose="03050502040202030202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Ravie" panose="04040805050809020602" pitchFamily="82" charset="0"/>
              </a:rPr>
              <a:t>What is a pastry?</a:t>
            </a:r>
            <a:endParaRPr lang="en-US" sz="4800" dirty="0">
              <a:latin typeface="Ravie" panose="04040805050809020602" pitchFamily="82" charset="0"/>
            </a:endParaRPr>
          </a:p>
        </p:txBody>
      </p:sp>
      <p:pic>
        <p:nvPicPr>
          <p:cNvPr id="4" name="Picture 2" descr="http://images.yourdictionary.com/images/definitions/lg/past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31832"/>
            <a:ext cx="6096000" cy="247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7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709" y="228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Ravie" panose="04040805050809020602" pitchFamily="82" charset="0"/>
              </a:rPr>
              <a:t>Key Ingredients &amp;</a:t>
            </a:r>
          </a:p>
          <a:p>
            <a:pPr algn="ctr"/>
            <a:r>
              <a:rPr lang="en-US" sz="6000" dirty="0" smtClean="0">
                <a:latin typeface="Ravie" panose="04040805050809020602" pitchFamily="82" charset="0"/>
              </a:rPr>
              <a:t>their Functions </a:t>
            </a:r>
            <a:endParaRPr lang="en-US" sz="6000" dirty="0">
              <a:latin typeface="Ravie" panose="04040805050809020602" pitchFamily="82" charset="0"/>
            </a:endParaRPr>
          </a:p>
        </p:txBody>
      </p:sp>
      <p:pic>
        <p:nvPicPr>
          <p:cNvPr id="3" name="Picture 2" descr="http://www.pastrypal.com/wp-content/uploads/2009/11/chocolate-cake-ingredi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" y="3007178"/>
            <a:ext cx="739140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9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6000" dirty="0">
                <a:latin typeface="Ravie" panose="04040805050809020602" pitchFamily="82" charset="0"/>
              </a:rPr>
              <a:t>Flour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Key ingredient to make crust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</a:t>
            </a:r>
            <a:endParaRPr lang="en-US" altLang="en-US" sz="2800" dirty="0">
              <a:latin typeface="Kristen ITC" panose="03050502040202030202" pitchFamily="66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Provides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____________________</a:t>
            </a:r>
            <a:endParaRPr lang="en-US" altLang="en-US" sz="2800" dirty="0">
              <a:latin typeface="Kristen ITC" panose="03050502040202030202" pitchFamily="66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Gluten (protein) is an enemy to make a tender crust- it will make crust tough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>
                <a:latin typeface="Kristen ITC" panose="03050502040202030202" pitchFamily="66" charset="0"/>
              </a:rPr>
              <a:t>Helpful in breads, so don’t use bread flour</a:t>
            </a:r>
          </a:p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Use a low-gluten flour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>
                <a:latin typeface="Kristen ITC" panose="03050502040202030202" pitchFamily="66" charset="0"/>
              </a:rPr>
              <a:t>Pastry flour =tender crust, but is difficult to roll out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>
                <a:latin typeface="Kristen ITC" panose="03050502040202030202" pitchFamily="66" charset="0"/>
              </a:rPr>
              <a:t>All-purpose flour=compromise between hard and soft wheat- generally works well. </a:t>
            </a:r>
          </a:p>
        </p:txBody>
      </p:sp>
    </p:spTree>
    <p:extLst>
      <p:ext uri="{BB962C8B-B14F-4D97-AF65-F5344CB8AC3E}">
        <p14:creationId xmlns:p14="http://schemas.microsoft.com/office/powerpoint/2010/main" val="50066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6000" dirty="0">
                <a:latin typeface="Ravie" panose="04040805050809020602" pitchFamily="82" charset="0"/>
              </a:rPr>
              <a:t>FAT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>
            <a:noAutofit/>
          </a:bodyPr>
          <a:lstStyle/>
          <a:p>
            <a:pPr>
              <a:buFont typeface="Times" pitchFamily="1" charset="0"/>
              <a:buChar char="•"/>
            </a:pPr>
            <a:r>
              <a:rPr lang="en-US" altLang="en-US" sz="2800" dirty="0">
                <a:latin typeface="Kristen ITC" panose="03050502040202030202" pitchFamily="66" charset="0"/>
              </a:rPr>
              <a:t>Makes pastry </a:t>
            </a:r>
            <a:r>
              <a:rPr lang="en-US" altLang="en-US" sz="2800" b="1" i="1" dirty="0" smtClean="0">
                <a:latin typeface="Kristen ITC" panose="03050502040202030202" pitchFamily="66" charset="0"/>
              </a:rPr>
              <a:t>_________________</a:t>
            </a:r>
            <a:r>
              <a:rPr lang="en-US" altLang="en-US" sz="2800" dirty="0" smtClean="0">
                <a:latin typeface="Kristen ITC" panose="03050502040202030202" pitchFamily="66" charset="0"/>
              </a:rPr>
              <a:t> </a:t>
            </a:r>
            <a:r>
              <a:rPr lang="en-US" altLang="en-US" sz="2800" dirty="0">
                <a:latin typeface="Kristen ITC" panose="03050502040202030202" pitchFamily="66" charset="0"/>
              </a:rPr>
              <a:t>because it inhibits the development of gluten in the flour by forming a waterproof coating around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flour</a:t>
            </a:r>
          </a:p>
          <a:p>
            <a:pPr marL="0" indent="0">
              <a:buNone/>
            </a:pPr>
            <a:endParaRPr lang="en-US" altLang="en-US" sz="2800" dirty="0">
              <a:latin typeface="Kristen ITC" panose="03050502040202030202" pitchFamily="66" charset="0"/>
            </a:endParaRPr>
          </a:p>
          <a:p>
            <a:pPr>
              <a:buFont typeface="Times" pitchFamily="1" charset="0"/>
              <a:buChar char="•"/>
            </a:pPr>
            <a:r>
              <a:rPr lang="en-US" altLang="en-US" sz="2800" dirty="0">
                <a:latin typeface="Kristen ITC" panose="03050502040202030202" pitchFamily="66" charset="0"/>
              </a:rPr>
              <a:t>2 best fats used are: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_________________________________________: </a:t>
            </a:r>
            <a:endParaRPr lang="en-US" altLang="en-US" sz="2800" dirty="0">
              <a:latin typeface="Kristen ITC" panose="03050502040202030202" pitchFamily="66" charset="0"/>
            </a:endParaRPr>
          </a:p>
          <a:p>
            <a:pPr lvl="1">
              <a:buFont typeface="Times" pitchFamily="1" charset="0"/>
              <a:buChar char="•"/>
            </a:pPr>
            <a:r>
              <a:rPr lang="en-US" altLang="en-US" dirty="0" smtClean="0">
                <a:latin typeface="Kristen ITC" panose="03050502040202030202" pitchFamily="66" charset="0"/>
              </a:rPr>
              <a:t>Produce more tender/flaky </a:t>
            </a:r>
            <a:r>
              <a:rPr lang="en-US" altLang="en-US" dirty="0">
                <a:latin typeface="Kristen ITC" panose="03050502040202030202" pitchFamily="66" charset="0"/>
              </a:rPr>
              <a:t>crust </a:t>
            </a:r>
            <a:endParaRPr lang="en-US" altLang="en-US" dirty="0" smtClean="0">
              <a:latin typeface="Kristen ITC" panose="03050502040202030202" pitchFamily="66" charset="0"/>
            </a:endParaRPr>
          </a:p>
          <a:p>
            <a:pPr marL="457200" lvl="1" indent="0">
              <a:buNone/>
            </a:pPr>
            <a:endParaRPr lang="en-US" altLang="en-US" dirty="0">
              <a:latin typeface="Kristen ITC" panose="03050502040202030202" pitchFamily="66" charset="0"/>
            </a:endParaRPr>
          </a:p>
          <a:p>
            <a:r>
              <a:rPr lang="en-US" altLang="en-US" sz="2800" dirty="0">
                <a:latin typeface="Kristen ITC" panose="03050502040202030202" pitchFamily="66" charset="0"/>
              </a:rPr>
              <a:t>Oil: crumbly/mealy crust</a:t>
            </a:r>
          </a:p>
          <a:p>
            <a:pPr algn="ctr">
              <a:buFontTx/>
              <a:buNone/>
            </a:pPr>
            <a:endParaRPr lang="en-US" altLang="en-US" sz="12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en-US" altLang="en-US" sz="2800" dirty="0" smtClean="0">
                <a:latin typeface="Kristen ITC" panose="03050502040202030202" pitchFamily="66" charset="0"/>
              </a:rPr>
              <a:t>Too </a:t>
            </a:r>
            <a:r>
              <a:rPr lang="en-US" altLang="en-US" sz="2800" dirty="0">
                <a:latin typeface="Kristen ITC" panose="03050502040202030202" pitchFamily="66" charset="0"/>
              </a:rPr>
              <a:t>much fat: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__________________________</a:t>
            </a:r>
            <a:endParaRPr lang="en-US" altLang="en-US" sz="2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en-US" altLang="en-US" sz="2800" dirty="0">
                <a:latin typeface="Kristen ITC" panose="03050502040202030202" pitchFamily="66" charset="0"/>
              </a:rPr>
              <a:t>Too little fat: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_________________________</a:t>
            </a:r>
            <a:endParaRPr lang="en-US" altLang="en-US" sz="2800" dirty="0">
              <a:latin typeface="Kristen ITC" panose="03050502040202030202" pitchFamily="66" charset="0"/>
            </a:endParaRPr>
          </a:p>
          <a:p>
            <a:pPr lvl="1"/>
            <a:endParaRPr lang="en-US" altLang="en-US" dirty="0">
              <a:latin typeface="Kristen ITC" panose="03050502040202030202" pitchFamily="66" charset="0"/>
            </a:endParaRPr>
          </a:p>
        </p:txBody>
      </p:sp>
      <p:pic>
        <p:nvPicPr>
          <p:cNvPr id="4" name="Picture 2" descr="http://ichef.bbci.co.uk/food/ic/food_16x9_608/foods/b/butter_16x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820" y="4034971"/>
            <a:ext cx="24421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56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ages1.friendseat.com/2011/05/baking-equip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969" y="4114800"/>
            <a:ext cx="391902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" y="152400"/>
            <a:ext cx="8991600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SALT - only one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purpose-______________________</a:t>
            </a:r>
            <a:endParaRPr lang="en-US" altLang="en-US" sz="2800" dirty="0">
              <a:latin typeface="Kristen ITC" panose="03050502040202030202" pitchFamily="66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sz="2400" dirty="0">
                <a:latin typeface="Kristen ITC" panose="03050502040202030202" pitchFamily="66" charset="0"/>
              </a:rPr>
              <a:t>If a salted fat is used, the amount of salt in the recipe should be decreased. </a:t>
            </a:r>
          </a:p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LIQUID -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 </a:t>
            </a:r>
            <a:r>
              <a:rPr lang="en-US" altLang="en-US" sz="2800" dirty="0">
                <a:latin typeface="Kristen ITC" panose="03050502040202030202" pitchFamily="66" charset="0"/>
              </a:rPr>
              <a:t>is the most common liquid used in pastry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>
                <a:latin typeface="Kristen ITC" panose="03050502040202030202" pitchFamily="66" charset="0"/>
              </a:rPr>
              <a:t>hydrate or moisten the flour so that sufficient gluten can be developed to form a cohesive dough</a:t>
            </a:r>
          </a:p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too much: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_____________________</a:t>
            </a:r>
            <a:endParaRPr lang="en-US" altLang="en-US" sz="2800" dirty="0">
              <a:latin typeface="Kristen ITC" panose="03050502040202030202" pitchFamily="66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2800" dirty="0">
                <a:latin typeface="Kristen ITC" panose="03050502040202030202" pitchFamily="66" charset="0"/>
              </a:rPr>
              <a:t>too little: </a:t>
            </a:r>
            <a:r>
              <a:rPr lang="en-US" altLang="en-US" sz="2800" dirty="0" smtClean="0">
                <a:latin typeface="Kristen ITC" panose="03050502040202030202" pitchFamily="66" charset="0"/>
              </a:rPr>
              <a:t>_____________________</a:t>
            </a:r>
            <a:endParaRPr lang="en-US" altLang="en-US" sz="28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0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Ravie" panose="04040805050809020602" pitchFamily="82" charset="0"/>
              </a:rPr>
              <a:t>Defining Pies</a:t>
            </a:r>
            <a:endParaRPr lang="en-US" sz="6000" dirty="0">
              <a:latin typeface="Ravie" panose="040408050508090206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70458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 smtClean="0">
                <a:latin typeface="Kristen ITC" panose="03050502040202030202" pitchFamily="66" charset="0"/>
              </a:rPr>
              <a:t>A pie is a combination of a crust and a flavorful filling.</a:t>
            </a:r>
          </a:p>
        </p:txBody>
      </p:sp>
      <p:pic>
        <p:nvPicPr>
          <p:cNvPr id="4" name="Picture 2" descr="http://www.demeterclarc.com/wp-content/uploads/images/2011/12/P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38250"/>
            <a:ext cx="7010400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94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dirty="0">
                <a:latin typeface="Ravie" panose="04040805050809020602" pitchFamily="82" charset="0"/>
              </a:rPr>
              <a:t>4 Kinds of Pies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latin typeface="Kristen ITC" panose="03050502040202030202" pitchFamily="66" charset="0"/>
              </a:rPr>
              <a:t>Fruit- </a:t>
            </a:r>
            <a:r>
              <a:rPr lang="en-US" altLang="en-US" sz="2400" b="1" dirty="0" smtClean="0">
                <a:latin typeface="Kristen ITC" panose="03050502040202030202" pitchFamily="66" charset="0"/>
              </a:rPr>
              <a:t>__________________________________</a:t>
            </a:r>
            <a:endParaRPr lang="en-US" altLang="en-US" sz="2400" b="1" dirty="0">
              <a:latin typeface="Kristen ITC" panose="03050502040202030202" pitchFamily="66" charset="0"/>
            </a:endParaRPr>
          </a:p>
          <a:p>
            <a:pPr lvl="1"/>
            <a:r>
              <a:rPr lang="en-US" altLang="en-US" sz="1800" dirty="0">
                <a:latin typeface="Kristen ITC" panose="03050502040202030202" pitchFamily="66" charset="0"/>
              </a:rPr>
              <a:t>Prepared pie filling or make filling from canned, frozen, dried, or fresh fruit</a:t>
            </a:r>
          </a:p>
          <a:p>
            <a:r>
              <a:rPr lang="en-US" altLang="en-US" sz="2400" b="1" dirty="0">
                <a:latin typeface="Kristen ITC" panose="03050502040202030202" pitchFamily="66" charset="0"/>
              </a:rPr>
              <a:t>Cream- </a:t>
            </a:r>
            <a:r>
              <a:rPr lang="en-US" altLang="en-US" sz="2400" b="1" dirty="0" smtClean="0">
                <a:latin typeface="Kristen ITC" panose="03050502040202030202" pitchFamily="66" charset="0"/>
              </a:rPr>
              <a:t>__________________________________</a:t>
            </a:r>
            <a:endParaRPr lang="en-US" altLang="en-US" sz="2400" b="1" dirty="0">
              <a:latin typeface="Kristen ITC" panose="03050502040202030202" pitchFamily="66" charset="0"/>
            </a:endParaRPr>
          </a:p>
          <a:p>
            <a:pPr lvl="1"/>
            <a:r>
              <a:rPr lang="en-US" altLang="en-US" sz="1800" dirty="0">
                <a:latin typeface="Kristen ITC" panose="03050502040202030202" pitchFamily="66" charset="0"/>
              </a:rPr>
              <a:t>use a cornstarch-thickened pudding mixture to make a cream filling, often have meringue topping</a:t>
            </a:r>
          </a:p>
          <a:p>
            <a:r>
              <a:rPr lang="en-US" altLang="en-US" sz="2400" b="1" dirty="0">
                <a:latin typeface="Kristen ITC" panose="03050502040202030202" pitchFamily="66" charset="0"/>
              </a:rPr>
              <a:t>Custard- </a:t>
            </a:r>
            <a:r>
              <a:rPr lang="en-US" altLang="en-US" sz="2400" b="1" dirty="0" smtClean="0">
                <a:latin typeface="Kristen ITC" panose="03050502040202030202" pitchFamily="66" charset="0"/>
              </a:rPr>
              <a:t>__________________________________</a:t>
            </a:r>
            <a:endParaRPr lang="en-US" altLang="en-US" sz="2400" b="1" dirty="0">
              <a:latin typeface="Kristen ITC" panose="03050502040202030202" pitchFamily="66" charset="0"/>
            </a:endParaRPr>
          </a:p>
          <a:p>
            <a:pPr lvl="1"/>
            <a:r>
              <a:rPr lang="en-US" altLang="en-US" sz="1800" dirty="0">
                <a:latin typeface="Kristen ITC" panose="03050502040202030202" pitchFamily="66" charset="0"/>
              </a:rPr>
              <a:t> filled with custard made from milk, eggs, and sugar (may contain </a:t>
            </a:r>
            <a:r>
              <a:rPr lang="en-US" altLang="en-US" sz="1800" dirty="0" err="1">
                <a:latin typeface="Kristen ITC" panose="03050502040202030202" pitchFamily="66" charset="0"/>
              </a:rPr>
              <a:t>contain</a:t>
            </a:r>
            <a:r>
              <a:rPr lang="en-US" altLang="en-US" sz="1800" dirty="0">
                <a:latin typeface="Kristen ITC" panose="03050502040202030202" pitchFamily="66" charset="0"/>
              </a:rPr>
              <a:t> other ingredients)</a:t>
            </a:r>
          </a:p>
          <a:p>
            <a:pPr lvl="1"/>
            <a:r>
              <a:rPr lang="en-US" altLang="en-US" sz="1800" dirty="0">
                <a:latin typeface="Kristen ITC" panose="03050502040202030202" pitchFamily="66" charset="0"/>
              </a:rPr>
              <a:t>Pumpkin pie is a popular custard</a:t>
            </a:r>
          </a:p>
          <a:p>
            <a:r>
              <a:rPr lang="en-US" altLang="en-US" sz="2400" b="1" dirty="0">
                <a:latin typeface="Kristen ITC" panose="03050502040202030202" pitchFamily="66" charset="0"/>
              </a:rPr>
              <a:t>Chiffon pie- </a:t>
            </a:r>
            <a:r>
              <a:rPr lang="en-US" altLang="en-US" sz="2400" b="1" dirty="0" smtClean="0">
                <a:latin typeface="Kristen ITC" panose="03050502040202030202" pitchFamily="66" charset="0"/>
              </a:rPr>
              <a:t>___________________________________</a:t>
            </a:r>
            <a:endParaRPr lang="en-US" altLang="en-US" sz="2400" b="1" dirty="0">
              <a:latin typeface="Kristen ITC" panose="03050502040202030202" pitchFamily="66" charset="0"/>
            </a:endParaRPr>
          </a:p>
          <a:p>
            <a:pPr lvl="1"/>
            <a:r>
              <a:rPr lang="en-US" altLang="en-US" sz="1800" dirty="0">
                <a:latin typeface="Kristen ITC" panose="03050502040202030202" pitchFamily="66" charset="0"/>
              </a:rPr>
              <a:t>light and airy, filled with a mixture containing gelatin and cooked beaten egg whites</a:t>
            </a:r>
          </a:p>
          <a:p>
            <a:pPr lvl="1"/>
            <a:r>
              <a:rPr lang="en-US" altLang="en-US" sz="1800" dirty="0">
                <a:latin typeface="Kristen ITC" panose="03050502040202030202" pitchFamily="66" charset="0"/>
              </a:rPr>
              <a:t>Some also contain whipped cream</a:t>
            </a:r>
          </a:p>
        </p:txBody>
      </p:sp>
    </p:spTree>
    <p:extLst>
      <p:ext uri="{BB962C8B-B14F-4D97-AF65-F5344CB8AC3E}">
        <p14:creationId xmlns:p14="http://schemas.microsoft.com/office/powerpoint/2010/main" val="225655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682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Flour</vt:lpstr>
      <vt:lpstr>FAT</vt:lpstr>
      <vt:lpstr>PowerPoint Presentation</vt:lpstr>
      <vt:lpstr>PowerPoint Presentation</vt:lpstr>
      <vt:lpstr>4 Kinds of Pies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Decorative edges</vt:lpstr>
      <vt:lpstr>Decorative edges</vt:lpstr>
      <vt:lpstr>Decorative edges</vt:lpstr>
      <vt:lpstr>PowerPoint Presentation</vt:lpstr>
    </vt:vector>
  </TitlesOfParts>
  <Company>CUSD95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CUSD95</dc:creator>
  <cp:lastModifiedBy>CUSD95</cp:lastModifiedBy>
  <cp:revision>3</cp:revision>
  <cp:lastPrinted>2014-04-16T20:46:14Z</cp:lastPrinted>
  <dcterms:created xsi:type="dcterms:W3CDTF">2013-11-18T18:38:17Z</dcterms:created>
  <dcterms:modified xsi:type="dcterms:W3CDTF">2014-04-16T20:46:15Z</dcterms:modified>
</cp:coreProperties>
</file>