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handoutMasterIdLst>
    <p:handoutMasterId r:id="rId14"/>
  </p:handout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71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-1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B8F5-B170-4325-ADAC-8426C64801BA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27D8F-BBE0-48ED-B9EA-88DCADF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4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4BC0-C8BA-4981-88A3-CAA74527E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AAF8D-BA5E-4457-BEA7-A85BE5998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A71CB-2470-44A7-8368-E7665EDD9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9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764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676400"/>
            <a:ext cx="3810000" cy="4572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3E6D1-5A02-4639-8B01-B0907268C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19200" y="1676400"/>
            <a:ext cx="3810000" cy="45720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6764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D66F3-A26E-4645-94EF-F4AD5024C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2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7D1AE-9B0E-4AD4-91FD-B4774F86D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5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78CF-441C-411F-A196-AE0334B06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3C01-8EF0-40B1-A8B8-1F31820C1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0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BF6E-42E9-4E5D-A5C1-C7E8E858D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1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60216-4B22-4A7D-8402-5275F7DA9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F987-78F1-4B0B-BC43-084F52E9D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2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51CC-A35B-467A-881A-0045A8D3B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9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6CD5F-61F0-4197-9991-3667A84F1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0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68AC3D-2233-400B-82FC-35BDCEAA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47225ylawE8&amp;feature=relate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6" Type="http://schemas.microsoft.com/office/2007/relationships/hdphoto" Target="../media/hdphoto5.wdp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youtube.com/watch?v=t5FZObBXp8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hyperlink" Target="http://www.youtube.com/watch?v=t5FZObBXp8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goodearthfoods.net/sitebuildercontent/sitebuilderpictures/Raw-Meat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-2177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Ravie" pitchFamily="82" charset="0"/>
              </a:rPr>
              <a:t>Meat</a:t>
            </a:r>
            <a:endParaRPr lang="en-US" sz="18000" dirty="0">
              <a:ln w="38100"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anose="04040805050809020602" pitchFamily="82" charset="0"/>
              </a:rPr>
              <a:t>Storing Meat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Kristen ITC" panose="03050502040202030202" pitchFamily="66" charset="0"/>
              </a:rPr>
              <a:t>Freezer Storage:</a:t>
            </a:r>
          </a:p>
          <a:p>
            <a:pPr lvl="1" eaLnBrk="1" hangingPunct="1"/>
            <a:r>
              <a:rPr lang="en-US" altLang="en-US" dirty="0" smtClean="0">
                <a:latin typeface="Kristen ITC" panose="03050502040202030202" pitchFamily="66" charset="0"/>
              </a:rPr>
              <a:t>Type of Meat			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Luncheon meat	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Ham		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Ground meats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Pork cuts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Lamb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Beef		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540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Kristen ITC" panose="03050502040202030202" pitchFamily="66" charset="0"/>
              </a:rPr>
              <a:t>Refrigerator Storage: </a:t>
            </a:r>
          </a:p>
          <a:p>
            <a:pPr lvl="1" eaLnBrk="1" hangingPunct="1"/>
            <a:r>
              <a:rPr lang="en-US" altLang="en-US" dirty="0" smtClean="0">
                <a:latin typeface="Kristen ITC" panose="03050502040202030202" pitchFamily="66" charset="0"/>
              </a:rPr>
              <a:t>Type of Meat			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Fresh meat cuts	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Ground meats	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Variety meats	</a:t>
            </a:r>
          </a:p>
          <a:p>
            <a:pPr lvl="2" eaLnBrk="1" hangingPunct="1"/>
            <a:r>
              <a:rPr lang="en-US" altLang="en-US" dirty="0" smtClean="0">
                <a:latin typeface="Kristen ITC" panose="03050502040202030202" pitchFamily="66" charset="0"/>
              </a:rPr>
              <a:t>Leftover cooked meats	</a:t>
            </a:r>
          </a:p>
          <a:p>
            <a:pPr eaLnBrk="1" hangingPunct="1"/>
            <a:endParaRPr lang="en-US" altLang="en-US" dirty="0" smtClean="0">
              <a:latin typeface="Kristen ITC" panose="03050502040202030202" pitchFamily="66" charset="0"/>
            </a:endParaRPr>
          </a:p>
        </p:txBody>
      </p:sp>
      <p:pic>
        <p:nvPicPr>
          <p:cNvPr id="5" name="Picture 2" descr="http://t2.gstatic.com/images?q=tbn:ANd9GcSgOJ3aN1kP3EqgEhToN6sNh4rTQw48wbGwx57uA756lyMTNkgso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4167" l="50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3333749" cy="402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Ravie" pitchFamily="82" charset="0"/>
              </a:rPr>
              <a:t>Cooking Meat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676400"/>
            <a:ext cx="8991600" cy="457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Kristen ITC" pitchFamily="66" charset="0"/>
              </a:rPr>
              <a:t>Using too </a:t>
            </a:r>
            <a:r>
              <a:rPr lang="en-US" sz="2800" dirty="0" smtClean="0">
                <a:latin typeface="Kristen ITC" pitchFamily="66" charset="0"/>
              </a:rPr>
              <a:t>_____________of </a:t>
            </a:r>
            <a:r>
              <a:rPr lang="en-US" sz="2800" dirty="0" smtClean="0">
                <a:latin typeface="Kristen ITC" pitchFamily="66" charset="0"/>
              </a:rPr>
              <a:t>a </a:t>
            </a:r>
            <a:r>
              <a:rPr lang="en-US" sz="2800" dirty="0">
                <a:latin typeface="Kristen ITC" pitchFamily="66" charset="0"/>
              </a:rPr>
              <a:t>cooking </a:t>
            </a:r>
            <a:r>
              <a:rPr lang="en-US" sz="2800" dirty="0" smtClean="0">
                <a:latin typeface="Kristen ITC" pitchFamily="66" charset="0"/>
              </a:rPr>
              <a:t>______________can </a:t>
            </a:r>
            <a:r>
              <a:rPr lang="en-US" sz="2800" dirty="0">
                <a:latin typeface="Kristen ITC" pitchFamily="66" charset="0"/>
              </a:rPr>
              <a:t>result in cooking losses.</a:t>
            </a:r>
          </a:p>
          <a:p>
            <a:pPr lvl="1"/>
            <a:r>
              <a:rPr lang="en-US" sz="2400" dirty="0">
                <a:latin typeface="Kristen ITC" pitchFamily="66" charset="0"/>
              </a:rPr>
              <a:t>Fat, water and other </a:t>
            </a:r>
            <a:r>
              <a:rPr lang="en-US" sz="2400" dirty="0" smtClean="0">
                <a:latin typeface="Kristen ITC" pitchFamily="66" charset="0"/>
              </a:rPr>
              <a:t>unstable </a:t>
            </a:r>
            <a:r>
              <a:rPr lang="en-US" sz="2400" dirty="0">
                <a:latin typeface="Kristen ITC" pitchFamily="66" charset="0"/>
              </a:rPr>
              <a:t>substances that evaporate from the surface of the meat.</a:t>
            </a:r>
          </a:p>
          <a:p>
            <a:pPr lvl="1"/>
            <a:r>
              <a:rPr lang="en-US" sz="2400" dirty="0">
                <a:latin typeface="Kristen ITC" pitchFamily="66" charset="0"/>
              </a:rPr>
              <a:t>Causes meat to </a:t>
            </a:r>
            <a:r>
              <a:rPr lang="en-US" sz="2400" dirty="0" smtClean="0">
                <a:latin typeface="Kristen ITC" pitchFamily="66" charset="0"/>
              </a:rPr>
              <a:t>___________________, </a:t>
            </a:r>
            <a:r>
              <a:rPr lang="en-US" sz="2400" dirty="0">
                <a:latin typeface="Kristen ITC" pitchFamily="66" charset="0"/>
              </a:rPr>
              <a:t>and decrease in size and </a:t>
            </a:r>
            <a:r>
              <a:rPr lang="en-US" sz="2400" dirty="0" smtClean="0">
                <a:latin typeface="Kristen ITC" pitchFamily="66" charset="0"/>
              </a:rPr>
              <a:t>weight</a:t>
            </a:r>
            <a:r>
              <a:rPr lang="en-US" sz="2400" dirty="0">
                <a:latin typeface="Kristen ITC" pitchFamily="66" charset="0"/>
              </a:rPr>
              <a:t>.</a:t>
            </a:r>
          </a:p>
        </p:txBody>
      </p:sp>
      <p:sp>
        <p:nvSpPr>
          <p:cNvPr id="2" name="AutoShape 4" descr="data:image/jpeg;base64,/9j/4AAQSkZJRgABAQAAAQABAAD/2wCEAAkGBhISERUUEhMWFRMVGBgUFxgYFxgcFhohGhcYHh0aHBwXGyYeGhojHBkYHy8hIycpLC4sFR4yNTAqNSYrLCkBCQoKDgwOGg8PGiskHyQuKikqLysyKi00NDQ0LywsLCs0LCoqLi8vMi8sLCksKjUvLC8sKSwqLC8qLCwvLCkvLP/AABEIAPsAyQMBIgACEQEDEQH/xAAcAAACAgMBAQAAAAAAAAAAAAAABwUGAwQIAQL/xABMEAACAQMBBAYGBQcKBAcBAAABAgMABBESBQYhMQcTQVFhcRQiMoGRoQhCcrHBIzNSYoKSohVDU2OTssLR4fAkg6PxFjRUc7PD4kT/xAAbAQEAAgMBAQAAAAAAAAAAAAAABAUBAgMGB//EADMRAAIBAgMFBgUEAwEAAAAAAAABAgMRBCExBRJBUWETcYGRofAGFCIy0UKxweEzUvGi/9oADAMBAAIRAxEAPwB40UUUAUUUUAUUUUAUUUUAUrul6brbzZdlIxS2uJ9UhBxqKsgVOHLi3PvYHspo0uenTYfW7N69SFltHWZGzg4JCsAe/ireaAUAxQK9rQ2BtH0i1gmxjrYo5cfbQN+Nb9AFFaO3NqC2tpp2BYQxvKQOZ0KTj5VAdGG2Lq7sFubp43aZ3dBGoARA2kIccyCrc+PEA8RQFtooooAooooCsdJO8kljs2e4iA6xQqpnkC7hQ2DzxnOPCvOjS2ddmwPJO88kyi4Z3YscygNpGTwC5xjvBPDNSe9OxIry0mt5jiORCC36OOIfj+iQG91L/wCj5taSSzmgZtcdvLpifjgh8sQMjOAfWGePr0A1aKKKAKKKKAKKKKAKKKKAKKK09sbTS2t5Z3zoiRpGxzwqk4HjwoDcoqp9G+9s+0rVrmaFYUaRliAJOVUAEknn62oZAHs8qtlAQd7vhbx3sVll2uJQX0ouQigH1nP1QcH/AGRU5Sq3rifZu3ra/UZt73TZznuY4C57uCxsP/aamrQBSw+kJdMuzI0BwstxGjnjjAWRuOOzUqn3Uz6pXTFslJ9kXOrnEonU9xQ/iCw/aoCz7Ds0htoIo21JHFGit3hUAB94GffW9VQ6I75ptj2bNzCNH7o5HjHyQVb6Aw3lqssbxuMo6sjDvDAgj4E0tehTXbttDZzMHFpPlGBzkPqGOHLimSOws1M80oPo/wAqar8SFvTDMGlDfo5bBHbnWZNXmtAOCvGYAZJwBxJ7K9rxlyMGgK1uXvqNpde8ULpbxv1ccrEYmxnUVXmAPV5/pd4IqzUqejCM7P2pfbK1Bohi6h450g6QVPc2l0zn9DPbTWoCvdIbsNl3pTn6PL8NByfhmq30DCAbJTqmBfrJDN3h88Af+WI6YNxCroyuAVYFWB5EEYIPhik/9H+FVm2l1LM1sJY1iLcyAZsHuzo058xQDkooooAooooAooooAooooAqH3x2U1zYXMCe3JDIi/aKnSPjipitLbO01treWd/ZijeQ+OlSce/GPfQC36A97GmtXs5E0vaYC8MZVmbgR+krAg+Y7jTVpQfR8sHdLy+l4vcS6c95GXc+9pB+7TfoBP9Mlwo2nsoXLFLMOXZhy1B1znjyACZPMBmIzypwClJ9I65X0G3jxmR7jUvDjhY3DfN0ppbMiZYY1f2lRA3mFAPzoDZqidNu0Oq2NcY5yGOIftSKT/CGq91SumPZYn2Rc5bSYwJgT3owOPeMr5kUBtdFWzzDsizQ8zF1n9qzSf46tdUHoOv3l2PCHOeraSIHwVyR8AceSir9QBSa3JYf+K9o9UMJok145ZDQ6v+pqPvpy0kOiu7MO8G0YJo8SytKQxzkaZS+AP0WVg2f1B30A76KKKATu4cyw7ybRiuVPpExdoXJ4FNWvSB4poIPYIiKcVJtmNxviNA9W1iw58BCf8UqrTkoCN3mLeh3Oj2uol0+fVtj50vvo6wqNmSMPaa4fV38I4sD4cf2qaZpQ9BePSdq9T6tsJ16uPmoy0uCPJQo8fdQFs6Q+kVdmiFEiM9zO2mOINjIyBkkAniSABjic9xq4RsSASMHAyM5we0Z7aTPS/M9jtew2k8fWwIoj09zKXJx2BsPqXxjPdThsrxJY0kjOpJFV1PeGAIPwNAZ6KKKAKKKKAKKKKAKrfSPs559l3ccedZiYgDmdOG0jxIUj31ZKrnSNtBoNl3kikhhC4BHMFhpyPEas0BXOgXaCSbIRF9qGSVH4drOXB8fVdfhTGpcdAVuq7IUrzeWVm8wQv91Vpj0An/pF2REFpcrJpeGVkUdpLqG1DxXqvnTP3cv2ntLeZxh5YYpGHcXjVj8zSy+kDbiQbPR2CRvcMjseAUNoGonkAAWPuptwxhVCqMKAAAOQAHD5UB91ROm6fTsW5x9YxL8ZoyfkDV7qk9M1oZNi3QA4qI3/AHZUJ/hBoDY6JtmdRsi0XtaPrT/zWL/cwHuq3VVei7a4udlWjgY0xiEjuMX5M/HTn31aqAKSu4MTXO8+0LhuIh61Af21iUfuI37tOqlB0dXot94NqWjKAZ3aZW7fVYuF96y6v2fGgG/RRRQCOv4+o3wj9HZsy6TMvZ60R1jxXSqvx7T4CnjSg2ZHGu+FyZSA7QgwA9rGGIHHcdAk+dN+gA0k+gpzbbQ2jYvwYHUM/wBVIyHzyHU07KT8EnpG9pa0RQttEUunz7Z0FTnvYFo0x/VnuoCf6dJ4V2RKJcameMRd+vWDkd2ED+7PfU90coRsqyDc/R4j7igI+WKXX0lbeQw2bgHqleVW7tTKmjPuWSmputcRPZW7QNqi6qMIfAKBy7CMYI7CDQEpRRRQBRRRQBRRRQBURvdso3NjcwD2pIZFX7RU6f4sVL0GgFJ9HLaQaxnh+tFNr90iDHzRqbdJ/oWtur2ntiNPzaTaR3erNOF+WacFALD6QsMZ2Wpb2lnj0eZVwR5adR9wq67lSs2zrNnOWNtASe0kxLx8619+9y49qWvo8jtHh1kV1AJBXI5HmMMw99Suxdm+j28MGov1MaRaiME6FC5IHfigN2q/0gSKuy70uMr6PMMeJQgfMirBmorenY3pdncW4bSZo3QE8gSOBPhnFAU3oCU/yQvjLL94pj1Uei/dmfZ9gtvcFC6vIw0EkYZsjiQOOc/EVbc0B7SZs26zfKQ4x1cZHdnFsgye/wBr4AU5c1BHcu09PF/oIudOksGYKfV05K8idPD3DuoCeorzNe0Amd9dJ3r2eIxhwsZc9/rS/wCAYz4jupzVX9q7j2lxeQ3jq3pEGNDK5AOkkgMBzALH44PCrBQBSV3ORrDee7gl5XYkeM9h1N1q8/AOvmtOqkzdBtob2KoOhLBAcj2mCYbB83lC/ZzQE70/3gTZBU85JokHuJf7kPxqW6HrJotjWivnLK0g8pJGZf4SD76qX0kVb0O1I9jrmB8+rOn5aqZu7V1DJaW7wHMJiTq/shQAD3EYwR3igJOiiigCiiigCiiigCiiqLvd0xbPscpr9ImHDq4iDg/rP7K+XE+FAU/oquzYbZv7C5OJJ31xsfrlS7DH20k1D7JHOm/tDa0EC6p5Y4l75HVR8WIrk7fbfybaN2t0VWF0AWPqy2pQrFlJbOSwJPEY7OFV25u3kYtI7Ox5sxLMfeeNAdObZ6ddlQZCSPcMOyJDj959K48iaoe2fpIztkWtrHGOxpWLt56V0gH3mk1RQFt2j0r7WmOWvZV8IyIwP7MCoiXey+b2ru4bPfNIf8VRNFAbcm1p2zqmkOeeXY/eaw+kv+k3xNYqKA+tZ76+lnYcmI95rHRQGxHfyr7MjjyZh9xrZh3iuk9m5mXylcfc1R1FAWiy6T9qxezfTn7bax/1AanbLp62shGqSKXweJeP9npNLqigHRs/6Skw/P2cb95jkZPkyt99Ydyekiz/AJduryYm3iuYgi6+OGHVZBKDgDoY5+NJ2igOqulO+s5di3EjsksZQdUyMGBkJxGVZT2MRnHZq7KOhMN/Ittn+tx5ddJiuWRcNpKajoJDFcnSSM4JHLIBPHxNdAdE3Srs9LOCzmf0eWNdGZPzbksTkPyXOeTY8zQDforxWBGQcg8Qa9oAooooAooooCv73bOS4j6mXX1bD1grumfAlCCR4HhSs2j0E2rZ6meWI9zBZFH90/Om7toesp8DUdXzvae0cVh8dUVOo0rrLVaLg8iypU4SgroRW0eg29TjFJDKO7JRvgw0/wAVVbaO4m0IPzlrKB3qutfimRXT1FZo/E2Kh96jL0fpl6GJYWL0ORGUg4POvK6v2hsa3nGJoY5PtorH4kZqsbQ6IdmS8RE0R/q3YfJtQ+VW9H4ooS/yQa7rP8HGWFlwZzvRTyl6CbI+zPOPMxn/AACtd+gW37LqUeaIfxFTV8RYF/qfkzT5apyErRToHQJB/wCrk/s1/wA6zr0D2nbcTnyEY/A1l/EOBX6n5P8AA+XqchIUU+IugywHtSXDftoPujrdh6HNmLzjkb7Urf4cVyl8S4Nabz8PyzPy0znqvcV0hD0WbLX/APlU/aeQ/e9bsW4ezl5WcHvjDf3s1Hl8U4b9MJen5NvlZczmKvQhPIZrqyy2HbQ5EUEUYPPRGi588DjW4qAchjy4VHl8Vx/TS/8AX9G3yj5nK9ru3dyfm7aZ8/oxOfuFTlj0U7Tlx/w5Qd8jIvyJ1fKujs0VEqfFNd/ZCK77v8G6wkeLErs/oGnP5+5jTwRWc/xaBVo2f0I2CcZGmmPcWCr8EGf4qYVFVlbbmOq61Ld1l+2fqdVQprgSW78eiMRrnRGqIgyTgKMAceJ4Ac6lajtjL6rHx/D/AFqRr3expTlgqcpttu+b72QK9t92CiiirY4hRRRQEdtlPVU9xx8f+1RNT20Y8xt4cfhUDXzj4ko7mM3/APZJ/wAfwWWGd4WCiiivOEoKKKKAKKKKAKKKKAKKKKAKKKKAKKKKAKKKKAKKKKAmtkriPzJP4fhW7WGzTCKPAVmr69gKXZYanDlFfsU1R3k2FFFFTDQKKKKA8YZGKrcseliO44qy1D7Xgwwbv+8f7+VeW+JsL2mHjWWsXn3P+7EvCytK3M0KKKK+fFiFFFFAFFFFAFFFaO2dsw2sLTTtpjXn3k9igdrHsFbRi5tRirtmG7Zs3qKVW4W9r7R2xLK5KIkDCGLVwA1oCSOTMQSSfLuFNG4k0qT3VLxeDnhaipT+6yb6X4GtOXaaGL09esEYyTxyewYGazxxhQAOQr4iiTgVHZzrLUWdtInWTWiCiiitDUK+XcAEngBxNfRNVzbO2VaVbcE5bmB5ZGrz7vEV3oUZVpWXe+47UaMqsrLvfcT8EwdQy8jyrPDHqYDvOK1LBMRoO5QKldkxZfP6I+//AGa74TD9vio0Vo36cfQj1moKTXAmqxw3CuCVYMASDg54jmOHbUZt7bHVKQpAblk9me4dprzdS30W4HaWc/P/AEr6dDG054jsIZtJ39MvXPkV3YNUe1lzsiYoooqcRgooooCO2NtpbhWwpVkYqyk5I7j/AL7jW1ewa0I7eY86qU5MNy5UHJkPEHBGr1vfz5VP2O2MuEY8TwB5HPcRXnYbTpV5PB4hZu8b8Hw8GWNfDODVSlpqRtFZ9opplK941j8fgf7wrBXgMVh5YatKlPVP/j8SRCSkro+WcAgEgE8hnie3h38K+qV/S7tp7W72dOnHqjK+M8+MYYe9cj30xdlbUjuYUmhbVHINSn8D3EHII7wa6VsHOnQp1+E7+DTat5Z+fIxGacnHkbdFFFQjoFJvpceW62lbWSNhdKcOzVIxyxHbhQPn305KVPSDGLfbdjdPwjfSjHuKsVJ9yup9xq72HJRxV+KjLd77f9OFZXir6XVyu7V2PJsO7guoCzw8FbVzPDDo2OHrDJHcfs067C+iuoFkjOqKVcg+B5g9xByCOwg1F7ybvLdW0sDD21Ok9zDip9xx7s1Segrab6bm2fOmMrIoP1SxKsPiFOPPxqXi389hHiH/AJKdk+qby8UzZpUqto6PTvGsBXtFFeZOoVpbZ2xFawvNM2mNBk957gB2sTwArdpGb9bRutppJMuFs7dm6pOOZNJw0p92fIAgdpNns3A/N1bSdoq1336JdX/ZpJyt9Ku9Rmbsb8RbQhaSJGUo2lkbHPBIwQeIOPCqpsZXmvFY+11nWOe4A5P+XwqndFe8Ignkhb2Z1AXwdCSvxBceZFOfYWzFGp9OkOdR72//AD3CrvFUobMnVjFZSS3fff8AsWezMWqeGnJrN5e/P0JmIeqKk7CcJbvL2DW37mR8Mg/GqxvXt5bO1eVmCngiE8tTnCk+A9o47FNWLYU9teWCejuz27J1athlYhfUJw6g5yp5itvhvCSk54nldR7+PvqUmIqLeUXpfMr6bSWXIYFmzw8z+JNXPZ0BSNVPPGT5k5P31q7M3eggOUXLfpMcn3dg9wqTq/2Zsv5SUqkneT9vzNcZiIVPppp26hRRRV2QAooooCA29sWR36yLBJxqGcHhyIPL/tUGuyLvrl/JsDqUliQVGDnJwavdFVNXZNCpV7XNPXIsKW0KlOO7ZPhmQ29Fm7Q9ZEuqaE9Yijm4HtR/tLkDs1BD2VFWV6k0aSRtqR1DKe8H7j4dlW6lTtveG32XtT0Vm0290vpAyPVhkdmDcf6N2Usf0WYnkTiu+INmPEw7ekvqjr1X5XvgccPV3XuvQXPTdttZbxIUOfR0Ib7TkEj3AJ781n3L2pc7IETT5ayuMGQDJMLNybHljOOfLmBmC6WLEx7VmJHCTRKviGQZ/iDD3U0IYY5YsMA0bqOB4ggj/KudR06eAo0rXhJZ/vlyd3cnYTDqvKo27NWt78C8o4IBBBBGQRyIPaPCk/vFv3JbbfzJI/osWmNo1J04aJdR08mIdtXf6gFWOw3uSx2QzudTQSTWsak5LFJGEanwCaSf1V8qoe4u5L7Ulkurtm6ouxYg4aRjxOD2KM8T7h4VOzcHTodtVxP2JOC5tvl1t+/ecakpSajHXUde09uwwWzXLuOpVdeoEHUD7IXvLZAHmKSse2pdsC+WZjlIjd269kfVHii/aRiCe0gHsqA3o2hcxZ2dJIWhtZZAg7+PDPeAMkDs1mrHvRuNc7M6qWyMrpNB1crKuohnXDjgvqqwPq9vA8c1Y4PZ9HBJXmu0m7wfCys/Va+RwqVXN6ZLUanR9tn0vZ0ErH1gvVyE98fAk+YAb31EdFuxQkc93jHpcrSIO6MM2j46ifLTX1uRuhcpsOS3YmCecSsNXNNYwA3aMgce0au8VT9w9477Z97Hs26U9WzCNVbmmonDI3bGT2cueMcaqnQ7WOKjh5LKV7c4q7y8beXVHVVM47w1d4tuJZ20k8nKNcgZ4sTwVR4k4Hz7Kh+jjextoWnWSaetR2RwowO9SBnlpIH7Jqj7SSfbm0JoGcx2Vo5GF5kglc+LthsE8FGffodHu3Bs252hC+WSNJHHi0LELy5ag2M+VbLZMVhJR1rfTK3JPh63fgbOo95S/ToNXeffK1sEDXD+sfZjXjI3iBngPE4FU7YduI42hxwid0GRzRjrjyD3xunClbvUt00q3F2cvcKJVPYATwXHZgY9XsBFXqTat29lc3cihZpfXVVBGhQiICASSMKC3zqwhspYWlFRldy1d8r3srdFeV2TMDWkq0m1kk/LX8FRstiCfa4gth6nX9nJVU5cjwGGx5Cm/vj0p2tiWjX8tOOBRThVPc7dh8Bk9+KX3QZPjaDrpyWhb1u1cOh+B5fCqLttCLmYMcsJZAT3nWcmp9fBQxuM7Kt9tOK8b6t+RWdq4xco8W/AmN79/rnaJUTaVjQllRAQATwySSSxx3955ZrqPcmwEOzrSNRjTBFnzKAsfexJ99ccopJAAyTwAHOu0N3IHS0t0lGJFhiVx3MEUMPjmr+jRp0YKFNWS4IiuTk7skaKKK6mAooooBM9Ke/tw14bGznaBIV1XEqcHJIBCBuagAjJBHEnu4qy83iuE9a32jcsyniDNKD5g5Ga82htMul5cZ9a5nYA+DMWPyJqOubIENGi4eFdTMPrctWfEE8PAGuG897XIulQgsOkopyau3nfO9krZaRbz10Juw6YdrxDAvGYf1io/wA3Un51vt077X/pox/yY/xFL2iu5SjMt/pB7VXmLd/tRH/A61XN+ekCbajRPPFEjxBl1RhhqDEHB1MeRBx9o1VyPGvpXGCMDjgg9o/0P4ChlInf5WF3CkFw4V4QRBK2caefUueenPst9Ukg8DlbD0cb3uJEtZfWRuEbdqnGdJ71PZ3eXKW3aks722CtFF1gULIulQ2QMahjjg88jlWnabu2ez7j0iW4GlMmOM4L5II444tjPDgPGvP1atKcZ0JQaedlrn0tzefLzLylhalJxrQmnF6vTLqZN+twriaXrbUa1c6nj1AYbABYBiAdQA8cir/uBsJ7OyjhkIL5Z2xyBY5xntwMDzzSx2t0szlv+GRY4xyLgM7e7kPIZ86ufRx0gG91RTKqzINQ05CuucE4JOCCR8aq8fRxvyajUS3Y59eSv77zVSw7rNwvd+QvN77UTbXu05Eu+nzVRj3HHzpw9D28BudnIrn8pbnqD3kKAUP7pC/sGqXv90f3T3gurIajLjWMqCjY0lvWONJHwOauvRpuednW7LIytNK2tyudIwMBQTzxxOcfWrjtWvh6+zoRUlvLdsuKayd+lvMj7lsrZ3d3wtlb+S70q+qFzvO7E+rZwqR3Z0j7mlJ/ZpmNNSd3p6Nb976aa1nAjuSxc9YUIDEFkYKMsueWM8AM1S7IjDeqKc1G8Gk31tf0uYnCWTSvmZtxNsRW9nf3j+w1zIR3tgAqo8SXxWjsXd5v5H2hezD8tdo7jhyQOGzx/SYE+SrUd0jbFeytbO0jy0ILszY/OSk9oHLgeA7j4VmNptq+jEcjejW2kLowI10gY06F9dhjsbur0/ZqUe3hNJTkm23+mLySXN2u/I1tNtU91tperLn6PFPDC0kaP6qSLqUHBKg5GeVUXeLemW5nNja6V1v1LOzAZOcEZPBV5gnmfvv1raiKKOMEkRqqZPM6QBn5UhtqD8vL9t/7xrfZdGNWcny+2/72LXaFWdGjFRy3tRsi4td3IMKRc302C3HChQfDiqZzjtY9wHBTyu9zOT6vWTSE8SFXLtnmxAAyeZNalFXeEwSoOU5S3py+6T48suCR56c97JaHRvRf0MRWZS6umWa4wGjVeMUeeTA/XfubkOzPA01q443e32vrE/8ADXDxr+hnMZ80bK+/GaaW7n0j2GFvrbP9ZAcH3xucH3MPKp5zHrRVe3b3/sL/AP8ALXCM/wDRn1ZP3GwT5jIqw0AUUUUBxgWzaxjs65s/ur/nUnseQGS7kPLDH4lj+Feb1bDa1ubmzwcxT6ox2spzpI7yVMZ+Natw3o9uYifyspBf9VewHxP4mo043+ni3/Zf4WrutVn9sY+qTil3t+mZB0V9BCTgAk9nfU/Y9H20ZRqW0lVMZLyDq4wO8vLpUDxzUkoCvV9BvCvZoirFSQSpIypBXgccCOBHiOFfFAfQYg5HA0Bq+aKGbnpbNbmyNszWsolgfQ4BGcA8DzGGBBrUZcV81rKMZLdkrpmbtO/EdHRt0jyXT+j3ABl0llkUYDAcwwHAHxHDh387lt7fG2slDXEmkt7KgZdvIDs8TgUn91b+z2dEbrrhPcuhVIlBAXOM6iR5DPnjPOqjtba0tzK0szanY8e4dwA7AOQFeWlsalicTKUU4014XfG1+HtFi8Q6dNJ5y/gfuxulCwuW0rKY3PJZRoz5HJXPhnNWKW4rlYcqk33ouzB1Bnk6nGNOrhjuzzK+GcUrfDkN5OjKy43/AI9+JinjbL615Fj6QN/JJ7rFtMywxEBShI1MOb5HPjwB7h41j3f6TbiJsXDGeM8841r4g9vkfiK0t19y2v7a6eAk3FsEkEfD8oh1atI561Kg47dWOeKrFXscBQVJUnFWXn33IqxNRT308xsbS6TLUITFqd8cF0kAH9Yns8s0qZJCxJPMkk++vmit8Ng6eGTUOPM3xOLqYi2/w5BXuK8r0GpZEPKKKKA9ViDkcCOIq+7qdNW0bPCu/pMI4aJiSwH6sntD35HhVBqz2VuIbJpsDrG5EgEjJwMZ95rSc923XImYTCvESlnZRTk30R0TuP0q2W08JGTFcYyYX5nHMqw4OB7j4CrnXImwbx9nzW97DKGKOBIo8R6yHjxBXI866p/8RW39MtZjJSzRwrUZ0Zbs1192IHfjous9pkPLqjmUaRLGQGx2BgQQw4+fjUBsb6P2zom1TtLcnudtKfCPDH3tTPorY5C33n3v2bsPEFraI10ygrHCiqePAGRwM8cHvJx2DjSh3y3qu705v7kRpzW3iBKjuyoPE/rMT4Gs+2toF7/ady3F1lkRc9ioWVR8FUe6ozYtqgga4lXW7BnJIycDPAZ8vnUWpVab8j0OB2bCpCMpWbknLO9kk7Xds229M0uZBBLM8NUw8SEI+A41i2jsvqwGVhJG3Jh39x7j4VKQbclZWdoUeHOGAUcP995FfN1EqJ11v60D+rJGezwPd4HsOOYNZUpJ5/n/AIzE8PRqU2420vdJxaXO12pR52zRESRCMDOGZgG/VXPLPefDkPHs1a9IrK0ekcfaPZ3eJ/yqRoUkvq0VkjDTN6KuiF79luLoMlmDkDiGmx2L3J3t28h2kbvRL0PG703d6pW29qOM8Gl8T3R/NvLiehoogqhVAVVAAAGAAOQAHIVk5FD2n0bbIsklvRaKGt0eYAvIUyikj1GYrnIGBjGa5edskkniTn4866b6eNsdTsl0BwbiRIfHGS7fJMftVz5Z7CUR9dcMUj5gD2mzy+P+8VrKajqSMPhqleTUFpm28klzbISipu33fec6o0EUf1dRJJ8fH5Csr7nS/VdGPdkj8K07aCybJS2XipLehBtcHz7r2foTvQpt30Xa0QY4WcG3bzfBT+NUHvqa6dej/wBFn9MgXEE7flAOSSHj7lfifMN3ilrOs0MqswKyKQynxXGCCOBxgV1qkcO1tmL1gzHdQqxA5qWUHhn6yty8VrondXIE4OEnFpq3PJnHtFS28u7kllcy20o9eNsZ7GXmGHgRg+/HMVFkjHjWTWx81ke3YAMVIU8iQcHyNWDd3ZiKhuJh6qglQfDtx28eA/7Vhn/LKbi5ZghOmNF5nyzwA8e2uPa/VZe+haLZr7FTk7Skrpco/wCzfBcuZA0VsyResdIZdPHBPrDxzgfdXQ9vuLZbd2Zb3LqI7p4hqnjADF19Vi4HBwWUnjxxyIrqncrJRcXZnN9WbaUmbG3UfWKj4A/j91fO+e4F3syTTcJmMnCSrxjf39jfqnB8xxrHbFJrPqy6q8bahqYDIOe/7R+ArlVX2vqWezZZVaa1lB262advK5roALSY/VMqhfdk/dW/r2p3y/D/AEqW3J3TO07iG1iBNtCRJcyjIHE8QCe08VXt4k8ga6b/AJKh/ok/dH+VbQWrZHxkouUYRd91JZc82/Ju3gbdFFFdCEcw782Bt9p7SgP89quE8dYL4H7zD9mtTd9hJaBfBkPz/Aimv03bkPPGl9bIWubfCsqgkvHk9g5lSSfss3cKR27O21h1JJwVjkHng8uOPd8KiV6babXRnpNj4+nCpCFV2VpRz0s3det0bW5bfnUP6pwfeD+FfWyLZfSLmEfmyDw7uP4aj8K8vb22WXroWLSnI0LnSxPDJ4fIc6+omFpE7yMDcS8cZ4gnl8M5PwrlK7u1xtl1LGjuU406cmmqTk3JO63WnZd7va3Qq2oqfFTw9xpwdEfQ+Zyl7fr+S9uKFhxk7Q75/m+0D63M8Pa86HeiPryl7ep+R9qGJh+c7ncH+b7h9by9roACrA8W2eAYr2iihgSn0jpSzWEI5O0rHu/mlH94/GlveRCe7WH+bhXUR2Hlw+aj40zvpD2pU2Fxj1I5HRj56GHyRvhS12QM3d1x48APif8ASotdtZ8kei2PGM12T/VON+5KUreLRilke7laJG0Qx8GI5t2Y8uBx2cK1H2Jb9YY4p2WZeHrcs9wIA41t7qzpGJI3IWQPxycZ4Y4Z7jn41qb0pBqBiIMzNk6Tn5Dkc4rlG6nuLJe82WNZQnhViqijKV/qTbTSvbdjbRrIyWszTxy283GWMFlJ55Hj59vaDTz6AtomTZCqf5mWSIeXqyf/AGUh9nTH0qR2+rGxfuyFAP8AFTx+jzasmymY8pLiR18gkSfehqRSVm/BlHtCW/CEm7tOUbvVpNWv5teBl6aOjw39uLiBc3VuDgAcZE5lPFgcsvmw7a5nIruKkr0udDZlZrzZ6ZkOWmhX6x7XjH6XevbzHHge5UC03hOi1iiX62keeB/nivdr24SWzU+wp0+GQUqNN6JYlhkyk0RwhPAEj6pz7J4Y49orLLvIkiATxFnQgjBwCR39o8uNQVCSsrc7+PE9fPF4epvSckt5U9297Ldd3F2WWfTPKxsbSjV74KP6Mh/3G5+4rTu+j7cFtk4PJJ5VHlhG+9jSA2bdszOERpbmclFCjJ9buA4lj3DlgV1D0absNYbOhgkx1uDJJjsZzkjhz0jC5/VqRTi45Poij2hXhWe/HVuUn0vay78rvvLHd2kcqFJEV0YYZWUMp8CDwNUq66Etju2r0YrniQksgX4asD3Yq90V2Kwjthbv29nEIbaJYowc4GeJPaSSSx8SSeFSNFFAFFFFAFKjffoFhu5nntpuokclmQrqiJPMjGCmTxPMceQpr0UBzzD9HbaKtlbm2HiGlz/8dWrdn6PVvE6yXkzXDAhtAXTGT3NklnH7tNyihnedrcDxFAAAGAOAA5V7RRQwFFFFAQO+26ibRs5LZzpLYZHxnQynKtj5HwJrmLeHdu/2VcZnQg8lkGWikA7A3I8AOBww7hXXdYbq1SRCkiK6NwKsAynzB4GsNJ6m8KkoNSi7NZnH99tW3nGZEdJRwymCD55I/wB9tallzPUr6w+u5A0+I7FPiST3U4emHcHZ9tCZYLdY3IJOlnC8xyXVpHuFJ7d20SW5jRxlWbBGSPmONaKmkrIlzxs6lRVJpX4tWTfW9tetrktsfZDzutlZjrZ5iOscZ0AA9/6A5lvvziuqN2thJZWkNtHxWJAueWo82bzZiT76191d1rSyhC2sCRalBYjJZuH1mYlm954VN1tGNjhWrOq1lZJWSXBe83zYUUUVscCo73dFmz9onXNGUl7ZYiFkP2sgq3mwJ8arcP0ddmA5Mt0w7jJGB/DED86aVFAQG7e4ljYf+Vt0RiMFzlpD+25LAHuGB4VP0UUAUUUUAUUU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SERUUEhMWFRMVGBgUFxgYFxgcFhohGhcYHh0aHBwXGyYeGhojHBkYHy8hIycpLC4sFR4yNTAqNSYrLCkBCQoKDgwOGg8PGiskHyQuKikqLysyKi00NDQ0LywsLCs0LCoqLi8vMi8sLCksKjUvLC8sKSwqLC8qLCwvLCkvLP/AABEIAPsAyQMBIgACEQEDEQH/xAAcAAACAgMBAQAAAAAAAAAAAAAABwUGAwQIAQL/xABMEAACAQMBBAYGBQcKBAcBAAABAgMABBESBQYhMQcTQVFhcRQiMoGRoQhCcrHBIzNSYoKSohVDU2OTssLR4fAkg6PxFjRUc7PD4kT/xAAbAQEAAgMBAQAAAAAAAAAAAAAABAUBAgMGB//EADMRAAIBAgMFBgUEAwEAAAAAAAABAgMRBCExBRJBUWETcYGRofAGFCIy0UKxweEzUvGi/9oADAMBAAIRAxEAPwB40UUUAUUUUAUUUUAUUUUAUrul6brbzZdlIxS2uJ9UhBxqKsgVOHLi3PvYHspo0uenTYfW7N69SFltHWZGzg4JCsAe/ireaAUAxQK9rQ2BtH0i1gmxjrYo5cfbQN+Nb9AFFaO3NqC2tpp2BYQxvKQOZ0KTj5VAdGG2Lq7sFubp43aZ3dBGoARA2kIccyCrc+PEA8RQFtooooAooooCsdJO8kljs2e4iA6xQqpnkC7hQ2DzxnOPCvOjS2ddmwPJO88kyi4Z3YscygNpGTwC5xjvBPDNSe9OxIry0mt5jiORCC36OOIfj+iQG91L/wCj5taSSzmgZtcdvLpifjgh8sQMjOAfWGePr0A1aKKKAKKKKAKKKKAKKKKAKKK09sbTS2t5Z3zoiRpGxzwqk4HjwoDcoqp9G+9s+0rVrmaFYUaRliAJOVUAEknn62oZAHs8qtlAQd7vhbx3sVll2uJQX0ouQigH1nP1QcH/AGRU5Sq3rifZu3ra/UZt73TZznuY4C57uCxsP/aamrQBSw+kJdMuzI0BwstxGjnjjAWRuOOzUqn3Uz6pXTFslJ9kXOrnEonU9xQ/iCw/aoCz7Ds0htoIo21JHFGit3hUAB94GffW9VQ6I75ptj2bNzCNH7o5HjHyQVb6Aw3lqssbxuMo6sjDvDAgj4E0tehTXbttDZzMHFpPlGBzkPqGOHLimSOws1M80oPo/wAqar8SFvTDMGlDfo5bBHbnWZNXmtAOCvGYAZJwBxJ7K9rxlyMGgK1uXvqNpde8ULpbxv1ccrEYmxnUVXmAPV5/pd4IqzUqejCM7P2pfbK1Bohi6h450g6QVPc2l0zn9DPbTWoCvdIbsNl3pTn6PL8NByfhmq30DCAbJTqmBfrJDN3h88Af+WI6YNxCroyuAVYFWB5EEYIPhik/9H+FVm2l1LM1sJY1iLcyAZsHuzo058xQDkooooAooooAooooAooooAqH3x2U1zYXMCe3JDIi/aKnSPjipitLbO01treWd/ZijeQ+OlSce/GPfQC36A97GmtXs5E0vaYC8MZVmbgR+krAg+Y7jTVpQfR8sHdLy+l4vcS6c95GXc+9pB+7TfoBP9Mlwo2nsoXLFLMOXZhy1B1znjyACZPMBmIzypwClJ9I65X0G3jxmR7jUvDjhY3DfN0ppbMiZYY1f2lRA3mFAPzoDZqidNu0Oq2NcY5yGOIftSKT/CGq91SumPZYn2Rc5bSYwJgT3owOPeMr5kUBtdFWzzDsizQ8zF1n9qzSf46tdUHoOv3l2PCHOeraSIHwVyR8AceSir9QBSa3JYf+K9o9UMJok145ZDQ6v+pqPvpy0kOiu7MO8G0YJo8SytKQxzkaZS+AP0WVg2f1B30A76KKKATu4cyw7ybRiuVPpExdoXJ4FNWvSB4poIPYIiKcVJtmNxviNA9W1iw58BCf8UqrTkoCN3mLeh3Oj2uol0+fVtj50vvo6wqNmSMPaa4fV38I4sD4cf2qaZpQ9BePSdq9T6tsJ16uPmoy0uCPJQo8fdQFs6Q+kVdmiFEiM9zO2mOINjIyBkkAniSABjic9xq4RsSASMHAyM5we0Z7aTPS/M9jtew2k8fWwIoj09zKXJx2BsPqXxjPdThsrxJY0kjOpJFV1PeGAIPwNAZ6KKKAKKKKAKKKKAKrfSPs559l3ccedZiYgDmdOG0jxIUj31ZKrnSNtBoNl3kikhhC4BHMFhpyPEas0BXOgXaCSbIRF9qGSVH4drOXB8fVdfhTGpcdAVuq7IUrzeWVm8wQv91Vpj0An/pF2REFpcrJpeGVkUdpLqG1DxXqvnTP3cv2ntLeZxh5YYpGHcXjVj8zSy+kDbiQbPR2CRvcMjseAUNoGonkAAWPuptwxhVCqMKAAAOQAHD5UB91ROm6fTsW5x9YxL8ZoyfkDV7qk9M1oZNi3QA4qI3/AHZUJ/hBoDY6JtmdRsi0XtaPrT/zWL/cwHuq3VVei7a4udlWjgY0xiEjuMX5M/HTn31aqAKSu4MTXO8+0LhuIh61Af21iUfuI37tOqlB0dXot94NqWjKAZ3aZW7fVYuF96y6v2fGgG/RRRQCOv4+o3wj9HZsy6TMvZ60R1jxXSqvx7T4CnjSg2ZHGu+FyZSA7QgwA9rGGIHHcdAk+dN+gA0k+gpzbbQ2jYvwYHUM/wBVIyHzyHU07KT8EnpG9pa0RQttEUunz7Z0FTnvYFo0x/VnuoCf6dJ4V2RKJcameMRd+vWDkd2ED+7PfU90coRsqyDc/R4j7igI+WKXX0lbeQw2bgHqleVW7tTKmjPuWSmputcRPZW7QNqi6qMIfAKBy7CMYI7CDQEpRRRQBRRRQBRRRQBURvdso3NjcwD2pIZFX7RU6f4sVL0GgFJ9HLaQaxnh+tFNr90iDHzRqbdJ/oWtur2ntiNPzaTaR3erNOF+WacFALD6QsMZ2Wpb2lnj0eZVwR5adR9wq67lSs2zrNnOWNtASe0kxLx8619+9y49qWvo8jtHh1kV1AJBXI5HmMMw99Suxdm+j28MGov1MaRaiME6FC5IHfigN2q/0gSKuy70uMr6PMMeJQgfMirBmorenY3pdncW4bSZo3QE8gSOBPhnFAU3oCU/yQvjLL94pj1Uei/dmfZ9gtvcFC6vIw0EkYZsjiQOOc/EVbc0B7SZs26zfKQ4x1cZHdnFsgye/wBr4AU5c1BHcu09PF/oIudOksGYKfV05K8idPD3DuoCeorzNe0Amd9dJ3r2eIxhwsZc9/rS/wCAYz4jupzVX9q7j2lxeQ3jq3pEGNDK5AOkkgMBzALH44PCrBQBSV3ORrDee7gl5XYkeM9h1N1q8/AOvmtOqkzdBtob2KoOhLBAcj2mCYbB83lC/ZzQE70/3gTZBU85JokHuJf7kPxqW6HrJotjWivnLK0g8pJGZf4SD76qX0kVb0O1I9jrmB8+rOn5aqZu7V1DJaW7wHMJiTq/shQAD3EYwR3igJOiiigCiiigCiiigCiiqLvd0xbPscpr9ImHDq4iDg/rP7K+XE+FAU/oquzYbZv7C5OJJ31xsfrlS7DH20k1D7JHOm/tDa0EC6p5Y4l75HVR8WIrk7fbfybaN2t0VWF0AWPqy2pQrFlJbOSwJPEY7OFV25u3kYtI7Ox5sxLMfeeNAdObZ6ddlQZCSPcMOyJDj959K48iaoe2fpIztkWtrHGOxpWLt56V0gH3mk1RQFt2j0r7WmOWvZV8IyIwP7MCoiXey+b2ru4bPfNIf8VRNFAbcm1p2zqmkOeeXY/eaw+kv+k3xNYqKA+tZ76+lnYcmI95rHRQGxHfyr7MjjyZh9xrZh3iuk9m5mXylcfc1R1FAWiy6T9qxezfTn7bax/1AanbLp62shGqSKXweJeP9npNLqigHRs/6Skw/P2cb95jkZPkyt99Ydyekiz/AJduryYm3iuYgi6+OGHVZBKDgDoY5+NJ2igOqulO+s5di3EjsksZQdUyMGBkJxGVZT2MRnHZq7KOhMN/Ittn+tx5ddJiuWRcNpKajoJDFcnSSM4JHLIBPHxNdAdE3Srs9LOCzmf0eWNdGZPzbksTkPyXOeTY8zQDforxWBGQcg8Qa9oAooooAooooCv73bOS4j6mXX1bD1grumfAlCCR4HhSs2j0E2rZ6meWI9zBZFH90/Om7toesp8DUdXzvae0cVh8dUVOo0rrLVaLg8iypU4SgroRW0eg29TjFJDKO7JRvgw0/wAVVbaO4m0IPzlrKB3qutfimRXT1FZo/E2Kh96jL0fpl6GJYWL0ORGUg4POvK6v2hsa3nGJoY5PtorH4kZqsbQ6IdmS8RE0R/q3YfJtQ+VW9H4ooS/yQa7rP8HGWFlwZzvRTyl6CbI+zPOPMxn/AACtd+gW37LqUeaIfxFTV8RYF/qfkzT5apyErRToHQJB/wCrk/s1/wA6zr0D2nbcTnyEY/A1l/EOBX6n5P8AA+XqchIUU+IugywHtSXDftoPujrdh6HNmLzjkb7Urf4cVyl8S4Nabz8PyzPy0znqvcV0hD0WbLX/APlU/aeQ/e9bsW4ezl5WcHvjDf3s1Hl8U4b9MJen5NvlZczmKvQhPIZrqyy2HbQ5EUEUYPPRGi588DjW4qAchjy4VHl8Vx/TS/8AX9G3yj5nK9ru3dyfm7aZ8/oxOfuFTlj0U7Tlx/w5Qd8jIvyJ1fKujs0VEqfFNd/ZCK77v8G6wkeLErs/oGnP5+5jTwRWc/xaBVo2f0I2CcZGmmPcWCr8EGf4qYVFVlbbmOq61Ld1l+2fqdVQprgSW78eiMRrnRGqIgyTgKMAceJ4Ac6lajtjL6rHx/D/AFqRr3expTlgqcpttu+b72QK9t92CiiirY4hRRRQEdtlPVU9xx8f+1RNT20Y8xt4cfhUDXzj4ko7mM3/APZJ/wAfwWWGd4WCiiivOEoKKKKAKKKKAKKKKAKKKKAKKKKAKKKKAKKKKAKKKKAmtkriPzJP4fhW7WGzTCKPAVmr69gKXZYanDlFfsU1R3k2FFFFTDQKKKKA8YZGKrcseliO44qy1D7Xgwwbv+8f7+VeW+JsL2mHjWWsXn3P+7EvCytK3M0KKKK+fFiFFFFAFFFFAFFFaO2dsw2sLTTtpjXn3k9igdrHsFbRi5tRirtmG7Zs3qKVW4W9r7R2xLK5KIkDCGLVwA1oCSOTMQSSfLuFNG4k0qT3VLxeDnhaipT+6yb6X4GtOXaaGL09esEYyTxyewYGazxxhQAOQr4iiTgVHZzrLUWdtInWTWiCiiitDUK+XcAEngBxNfRNVzbO2VaVbcE5bmB5ZGrz7vEV3oUZVpWXe+47UaMqsrLvfcT8EwdQy8jyrPDHqYDvOK1LBMRoO5QKldkxZfP6I+//AGa74TD9vio0Vo36cfQj1moKTXAmqxw3CuCVYMASDg54jmOHbUZt7bHVKQpAblk9me4dprzdS30W4HaWc/P/AEr6dDG054jsIZtJ39MvXPkV3YNUe1lzsiYoooqcRgooooCO2NtpbhWwpVkYqyk5I7j/AL7jW1ewa0I7eY86qU5MNy5UHJkPEHBGr1vfz5VP2O2MuEY8TwB5HPcRXnYbTpV5PB4hZu8b8Hw8GWNfDODVSlpqRtFZ9opplK941j8fgf7wrBXgMVh5YatKlPVP/j8SRCSkro+WcAgEgE8hnie3h38K+qV/S7tp7W72dOnHqjK+M8+MYYe9cj30xdlbUjuYUmhbVHINSn8D3EHII7wa6VsHOnQp1+E7+DTat5Z+fIxGacnHkbdFFFQjoFJvpceW62lbWSNhdKcOzVIxyxHbhQPn305KVPSDGLfbdjdPwjfSjHuKsVJ9yup9xq72HJRxV+KjLd77f9OFZXir6XVyu7V2PJsO7guoCzw8FbVzPDDo2OHrDJHcfs067C+iuoFkjOqKVcg+B5g9xByCOwg1F7ybvLdW0sDD21Ok9zDip9xx7s1Segrab6bm2fOmMrIoP1SxKsPiFOPPxqXi389hHiH/AJKdk+qby8UzZpUqto6PTvGsBXtFFeZOoVpbZ2xFawvNM2mNBk957gB2sTwArdpGb9bRutppJMuFs7dm6pOOZNJw0p92fIAgdpNns3A/N1bSdoq1336JdX/ZpJyt9Ku9Rmbsb8RbQhaSJGUo2lkbHPBIwQeIOPCqpsZXmvFY+11nWOe4A5P+XwqndFe8Ignkhb2Z1AXwdCSvxBceZFOfYWzFGp9OkOdR72//AD3CrvFUobMnVjFZSS3fff8AsWezMWqeGnJrN5e/P0JmIeqKk7CcJbvL2DW37mR8Mg/GqxvXt5bO1eVmCngiE8tTnCk+A9o47FNWLYU9teWCejuz27J1athlYhfUJw6g5yp5itvhvCSk54nldR7+PvqUmIqLeUXpfMr6bSWXIYFmzw8z+JNXPZ0BSNVPPGT5k5P31q7M3eggOUXLfpMcn3dg9wqTq/2Zsv5SUqkneT9vzNcZiIVPppp26hRRRV2QAooooCA29sWR36yLBJxqGcHhyIPL/tUGuyLvrl/JsDqUliQVGDnJwavdFVNXZNCpV7XNPXIsKW0KlOO7ZPhmQ29Fm7Q9ZEuqaE9Yijm4HtR/tLkDs1BD2VFWV6k0aSRtqR1DKe8H7j4dlW6lTtveG32XtT0Vm0290vpAyPVhkdmDcf6N2Usf0WYnkTiu+INmPEw7ekvqjr1X5XvgccPV3XuvQXPTdttZbxIUOfR0Ib7TkEj3AJ781n3L2pc7IETT5ayuMGQDJMLNybHljOOfLmBmC6WLEx7VmJHCTRKviGQZ/iDD3U0IYY5YsMA0bqOB4ggj/KudR06eAo0rXhJZ/vlyd3cnYTDqvKo27NWt78C8o4IBBBBGQRyIPaPCk/vFv3JbbfzJI/osWmNo1J04aJdR08mIdtXf6gFWOw3uSx2QzudTQSTWsak5LFJGEanwCaSf1V8qoe4u5L7Ulkurtm6ouxYg4aRjxOD2KM8T7h4VOzcHTodtVxP2JOC5tvl1t+/ecakpSajHXUde09uwwWzXLuOpVdeoEHUD7IXvLZAHmKSse2pdsC+WZjlIjd269kfVHii/aRiCe0gHsqA3o2hcxZ2dJIWhtZZAg7+PDPeAMkDs1mrHvRuNc7M6qWyMrpNB1crKuohnXDjgvqqwPq9vA8c1Y4PZ9HBJXmu0m7wfCys/Va+RwqVXN6ZLUanR9tn0vZ0ErH1gvVyE98fAk+YAb31EdFuxQkc93jHpcrSIO6MM2j46ifLTX1uRuhcpsOS3YmCecSsNXNNYwA3aMgce0au8VT9w9477Z97Hs26U9WzCNVbmmonDI3bGT2cueMcaqnQ7WOKjh5LKV7c4q7y8beXVHVVM47w1d4tuJZ20k8nKNcgZ4sTwVR4k4Hz7Kh+jjextoWnWSaetR2RwowO9SBnlpIH7Jqj7SSfbm0JoGcx2Vo5GF5kglc+LthsE8FGffodHu3Bs252hC+WSNJHHi0LELy5ag2M+VbLZMVhJR1rfTK3JPh63fgbOo95S/ToNXeffK1sEDXD+sfZjXjI3iBngPE4FU7YduI42hxwid0GRzRjrjyD3xunClbvUt00q3F2cvcKJVPYATwXHZgY9XsBFXqTat29lc3cihZpfXVVBGhQiICASSMKC3zqwhspYWlFRldy1d8r3srdFeV2TMDWkq0m1kk/LX8FRstiCfa4gth6nX9nJVU5cjwGGx5Cm/vj0p2tiWjX8tOOBRThVPc7dh8Bk9+KX3QZPjaDrpyWhb1u1cOh+B5fCqLttCLmYMcsJZAT3nWcmp9fBQxuM7Kt9tOK8b6t+RWdq4xco8W/AmN79/rnaJUTaVjQllRAQATwySSSxx3955ZrqPcmwEOzrSNRjTBFnzKAsfexJ99ccopJAAyTwAHOu0N3IHS0t0lGJFhiVx3MEUMPjmr+jRp0YKFNWS4IiuTk7skaKKK6mAooooBM9Ke/tw14bGznaBIV1XEqcHJIBCBuagAjJBHEnu4qy83iuE9a32jcsyniDNKD5g5Ga82htMul5cZ9a5nYA+DMWPyJqOubIENGi4eFdTMPrctWfEE8PAGuG897XIulQgsOkopyau3nfO9krZaRbz10Juw6YdrxDAvGYf1io/wA3Un51vt077X/pox/yY/xFL2iu5SjMt/pB7VXmLd/tRH/A61XN+ekCbajRPPFEjxBl1RhhqDEHB1MeRBx9o1VyPGvpXGCMDjgg9o/0P4ChlInf5WF3CkFw4V4QRBK2caefUueenPst9Ukg8DlbD0cb3uJEtZfWRuEbdqnGdJ71PZ3eXKW3aks722CtFF1gULIulQ2QMahjjg88jlWnabu2ez7j0iW4GlMmOM4L5II444tjPDgPGvP1atKcZ0JQaedlrn0tzefLzLylhalJxrQmnF6vTLqZN+twriaXrbUa1c6nj1AYbABYBiAdQA8cir/uBsJ7OyjhkIL5Z2xyBY5xntwMDzzSx2t0szlv+GRY4xyLgM7e7kPIZ86ufRx0gG91RTKqzINQ05CuucE4JOCCR8aq8fRxvyajUS3Y59eSv77zVSw7rNwvd+QvN77UTbXu05Eu+nzVRj3HHzpw9D28BudnIrn8pbnqD3kKAUP7pC/sGqXv90f3T3gurIajLjWMqCjY0lvWONJHwOauvRpuednW7LIytNK2tyudIwMBQTzxxOcfWrjtWvh6+zoRUlvLdsuKayd+lvMj7lsrZ3d3wtlb+S70q+qFzvO7E+rZwqR3Z0j7mlJ/ZpmNNSd3p6Nb976aa1nAjuSxc9YUIDEFkYKMsueWM8AM1S7IjDeqKc1G8Gk31tf0uYnCWTSvmZtxNsRW9nf3j+w1zIR3tgAqo8SXxWjsXd5v5H2hezD8tdo7jhyQOGzx/SYE+SrUd0jbFeytbO0jy0ILszY/OSk9oHLgeA7j4VmNptq+jEcjejW2kLowI10gY06F9dhjsbur0/ZqUe3hNJTkm23+mLySXN2u/I1tNtU91tperLn6PFPDC0kaP6qSLqUHBKg5GeVUXeLemW5nNja6V1v1LOzAZOcEZPBV5gnmfvv1raiKKOMEkRqqZPM6QBn5UhtqD8vL9t/7xrfZdGNWcny+2/72LXaFWdGjFRy3tRsi4td3IMKRc302C3HChQfDiqZzjtY9wHBTyu9zOT6vWTSE8SFXLtnmxAAyeZNalFXeEwSoOU5S3py+6T48suCR56c97JaHRvRf0MRWZS6umWa4wGjVeMUeeTA/XfubkOzPA01q443e32vrE/8ADXDxr+hnMZ80bK+/GaaW7n0j2GFvrbP9ZAcH3xucH3MPKp5zHrRVe3b3/sL/AP8ALXCM/wDRn1ZP3GwT5jIqw0AUUUUBxgWzaxjs65s/ur/nUnseQGS7kPLDH4lj+Feb1bDa1ubmzwcxT6ox2spzpI7yVMZ+Natw3o9uYifyspBf9VewHxP4mo043+ni3/Zf4WrutVn9sY+qTil3t+mZB0V9BCTgAk9nfU/Y9H20ZRqW0lVMZLyDq4wO8vLpUDxzUkoCvV9BvCvZoirFSQSpIypBXgccCOBHiOFfFAfQYg5HA0Bq+aKGbnpbNbmyNszWsolgfQ4BGcA8DzGGBBrUZcV81rKMZLdkrpmbtO/EdHRt0jyXT+j3ABl0llkUYDAcwwHAHxHDh387lt7fG2slDXEmkt7KgZdvIDs8TgUn91b+z2dEbrrhPcuhVIlBAXOM6iR5DPnjPOqjtba0tzK0szanY8e4dwA7AOQFeWlsalicTKUU4014XfG1+HtFi8Q6dNJ5y/gfuxulCwuW0rKY3PJZRoz5HJXPhnNWKW4rlYcqk33ouzB1Bnk6nGNOrhjuzzK+GcUrfDkN5OjKy43/AI9+JinjbL615Fj6QN/JJ7rFtMywxEBShI1MOb5HPjwB7h41j3f6TbiJsXDGeM8841r4g9vkfiK0t19y2v7a6eAk3FsEkEfD8oh1atI561Kg47dWOeKrFXscBQVJUnFWXn33IqxNRT308xsbS6TLUITFqd8cF0kAH9Yns8s0qZJCxJPMkk++vmit8Ng6eGTUOPM3xOLqYi2/w5BXuK8r0GpZEPKKKKA9ViDkcCOIq+7qdNW0bPCu/pMI4aJiSwH6sntD35HhVBqz2VuIbJpsDrG5EgEjJwMZ95rSc923XImYTCvESlnZRTk30R0TuP0q2W08JGTFcYyYX5nHMqw4OB7j4CrnXImwbx9nzW97DKGKOBIo8R6yHjxBXI866p/8RW39MtZjJSzRwrUZ0Zbs1192IHfjous9pkPLqjmUaRLGQGx2BgQQw4+fjUBsb6P2zom1TtLcnudtKfCPDH3tTPorY5C33n3v2bsPEFraI10ygrHCiqePAGRwM8cHvJx2DjSh3y3qu705v7kRpzW3iBKjuyoPE/rMT4Gs+2toF7/ady3F1lkRc9ioWVR8FUe6ozYtqgga4lXW7BnJIycDPAZ8vnUWpVab8j0OB2bCpCMpWbknLO9kk7Xds229M0uZBBLM8NUw8SEI+A41i2jsvqwGVhJG3Jh39x7j4VKQbclZWdoUeHOGAUcP995FfN1EqJ11v60D+rJGezwPd4HsOOYNZUpJ5/n/AIzE8PRqU2420vdJxaXO12pR52zRESRCMDOGZgG/VXPLPefDkPHs1a9IrK0ekcfaPZ3eJ/yqRoUkvq0VkjDTN6KuiF79luLoMlmDkDiGmx2L3J3t28h2kbvRL0PG703d6pW29qOM8Gl8T3R/NvLiehoogqhVAVVAAAGAAOQAHIVk5FD2n0bbIsklvRaKGt0eYAvIUyikj1GYrnIGBjGa5edskkniTn4866b6eNsdTsl0BwbiRIfHGS7fJMftVz5Z7CUR9dcMUj5gD2mzy+P+8VrKajqSMPhqleTUFpm28klzbISipu33fec6o0EUf1dRJJ8fH5Csr7nS/VdGPdkj8K07aCybJS2XipLehBtcHz7r2foTvQpt30Xa0QY4WcG3bzfBT+NUHvqa6dej/wBFn9MgXEE7flAOSSHj7lfifMN3ilrOs0MqswKyKQynxXGCCOBxgV1qkcO1tmL1gzHdQqxA5qWUHhn6yty8VrondXIE4OEnFpq3PJnHtFS28u7kllcy20o9eNsZ7GXmGHgRg+/HMVFkjHjWTWx81ke3YAMVIU8iQcHyNWDd3ZiKhuJh6qglQfDtx28eA/7Vhn/LKbi5ZghOmNF5nyzwA8e2uPa/VZe+haLZr7FTk7Skrpco/wCzfBcuZA0VsyResdIZdPHBPrDxzgfdXQ9vuLZbd2Zb3LqI7p4hqnjADF19Vi4HBwWUnjxxyIrqncrJRcXZnN9WbaUmbG3UfWKj4A/j91fO+e4F3syTTcJmMnCSrxjf39jfqnB8xxrHbFJrPqy6q8bahqYDIOe/7R+ArlVX2vqWezZZVaa1lB262advK5roALSY/VMqhfdk/dW/r2p3y/D/AEqW3J3TO07iG1iBNtCRJcyjIHE8QCe08VXt4k8ga6b/AJKh/ok/dH+VbQWrZHxkouUYRd91JZc82/Ju3gbdFFFdCEcw782Bt9p7SgP89quE8dYL4H7zD9mtTd9hJaBfBkPz/Aimv03bkPPGl9bIWubfCsqgkvHk9g5lSSfss3cKR27O21h1JJwVjkHng8uOPd8KiV6babXRnpNj4+nCpCFV2VpRz0s3det0bW5bfnUP6pwfeD+FfWyLZfSLmEfmyDw7uP4aj8K8vb22WXroWLSnI0LnSxPDJ4fIc6+omFpE7yMDcS8cZ4gnl8M5PwrlK7u1xtl1LGjuU406cmmqTk3JO63WnZd7va3Qq2oqfFTw9xpwdEfQ+Zyl7fr+S9uKFhxk7Q75/m+0D63M8Pa86HeiPryl7ep+R9qGJh+c7ncH+b7h9by9roACrA8W2eAYr2iihgSn0jpSzWEI5O0rHu/mlH94/GlveRCe7WH+bhXUR2Hlw+aj40zvpD2pU2Fxj1I5HRj56GHyRvhS12QM3d1x48APif8ASotdtZ8kei2PGM12T/VON+5KUreLRilke7laJG0Qx8GI5t2Y8uBx2cK1H2Jb9YY4p2WZeHrcs9wIA41t7qzpGJI3IWQPxycZ4Y4Z7jn41qb0pBqBiIMzNk6Tn5Dkc4rlG6nuLJe82WNZQnhViqijKV/qTbTSvbdjbRrIyWszTxy283GWMFlJ55Hj59vaDTz6AtomTZCqf5mWSIeXqyf/AGUh9nTH0qR2+rGxfuyFAP8AFTx+jzasmymY8pLiR18gkSfehqRSVm/BlHtCW/CEm7tOUbvVpNWv5teBl6aOjw39uLiBc3VuDgAcZE5lPFgcsvmw7a5nIruKkr0udDZlZrzZ6ZkOWmhX6x7XjH6XevbzHHge5UC03hOi1iiX62keeB/nivdr24SWzU+wp0+GQUqNN6JYlhkyk0RwhPAEj6pz7J4Y49orLLvIkiATxFnQgjBwCR39o8uNQVCSsrc7+PE9fPF4epvSckt5U9297Ldd3F2WWfTPKxsbSjV74KP6Mh/3G5+4rTu+j7cFtk4PJJ5VHlhG+9jSA2bdszOERpbmclFCjJ9buA4lj3DlgV1D0absNYbOhgkx1uDJJjsZzkjhz0jC5/VqRTi45Poij2hXhWe/HVuUn0vay78rvvLHd2kcqFJEV0YYZWUMp8CDwNUq66Etju2r0YrniQksgX4asD3Yq90V2Kwjthbv29nEIbaJYowc4GeJPaSSSx8SSeFSNFFAFFFFAFKjffoFhu5nntpuokclmQrqiJPMjGCmTxPMceQpr0UBzzD9HbaKtlbm2HiGlz/8dWrdn6PVvE6yXkzXDAhtAXTGT3NklnH7tNyihnedrcDxFAAAGAOAA5V7RRQwFFFFAQO+26ibRs5LZzpLYZHxnQynKtj5HwJrmLeHdu/2VcZnQg8lkGWikA7A3I8AOBww7hXXdYbq1SRCkiK6NwKsAynzB4GsNJ6m8KkoNSi7NZnH99tW3nGZEdJRwymCD55I/wB9tallzPUr6w+u5A0+I7FPiST3U4emHcHZ9tCZYLdY3IJOlnC8xyXVpHuFJ7d20SW5jRxlWbBGSPmONaKmkrIlzxs6lRVJpX4tWTfW9tetrktsfZDzutlZjrZ5iOscZ0AA9/6A5lvvziuqN2thJZWkNtHxWJAueWo82bzZiT76191d1rSyhC2sCRalBYjJZuH1mYlm954VN1tGNjhWrOq1lZJWSXBe83zYUUUVscCo73dFmz9onXNGUl7ZYiFkP2sgq3mwJ8arcP0ddmA5Mt0w7jJGB/DED86aVFAQG7e4ljYf+Vt0RiMFzlpD+25LAHuGB4VP0UUAUUUUAUUUU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t1.gstatic.com/images?q=tbn:ANd9GcRxRJB8Eks8cigqROMezN11U3V0a84s6x7nnhtHtgENuHija9H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371109"/>
            <a:ext cx="3204087" cy="218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ata:image/jpeg;base64,/9j/4AAQSkZJRgABAQAAAQABAAD/2wCEAAkGBhQSERUUExQVFRUWFxcXGBgYFxcYGBoaFxYXFx0cHRwYHCYeGBwjHBgWHy8gIycpLCwsFx4xNTAqNSYrLCkBCQoKDgwOGg8PGikdHCQsKSkpLCwpLCksLCwsLCksKSksLCwsKSwpLCksKSwsKSwpKSwsLCwpLCwsKSkqKSwpKf/AABEIALoBDgMBIgACEQEDEQH/xAAcAAACAwEBAQEAAAAAAAAAAAAFBgIDBAcBAAj/xABNEAABAgMEBgYFCQUFCAMBAAABAgMABBEFEiExBhNBUWFxByKBkaHBMlJygrEUI0JTkqKywvAzYnOD0RZDY+HxFSQ0RGSTo9KElLMl/8QAGgEAAgMBAQAAAAAAAAAAAAAAAQIAAwQFBv/EACYRAAICAQQCAQUBAQAAAAAAAAABAhEDEiExQQQiYRMyQlFxgSP/2gAMAwEAAhEDEQA/AGeYlxdpTFRwjCmXoq6UducHPk9QCa1phGCaSb1THLnHs7cZ9ClbFjXiqgFdxpdUNxEJ1paMIdVSX6j2Zl1H0v3mVHBY/cOI2VjqrsiV4b4AW3Y6EC64EqJyBOIptG1J3EUizDkcOeCvNjWVfJyDrNq+khSTxSpJGzeDEB3fCHG1JhtatXOhR2Im0CroHqupyeA3+lxMBrQ0WdbTrG7r7P1rPXT7w9Js8FAR0E01aOXKLi6Zq0vtFL76VtG82hiXaBAOGrZQkgg4jrXs6QTsJ25Y9oL2uOyjNeF9Th+EJiF0xB5Ef1gzL6RK+Trl1oSptbiXCU0bcvoSUpN4Ag4KOBTjvhxTBLIvEJ2qIH2jTzhr6VVg2pMAZI1TY9xlsfGsCrEVKJfaWp11tKHG1qStoLqErSogKbVXYc0CCekkkZucmH2HGXUuurWkJeQly6pXVqh0oVWlMADBAaNCQUSVqO7pZDVf4zoT5Qpk4mHmXs92WsWc1rS21OzEujrJIqEAuVG9OeOUJEugLWlIOKiE95p5wyINfSQm4uUaH91Iyye0hSj4mK9DTclbTe3Sga7Zh1KPgDE+lV8G030jJvVtj3GkD41iVgdWx7SUfpOSaO5wqI7oXogoMs31pSPpKCftGnnB/pOeCrUmaZIWlscA02hFPuxl0SltZPyqPWmGR/5Ek/CKdLX9bPTS/WmHj/5VRHyQ9mEXbOlj60xNE8bqJdI7qkd8EtEPm5a0pj1ZYMJP70y4lH4QqMekabknZ7e0tOvn+c+Qn7rQ742OgNWK2nJU1NrWeKJZFwdl9ZPZAIA7Blw5NMoV6JdRe9lJvK+6DHzVolbkw8a3nQ4B7Uwuh+4pyPLKf1anHPUZdA9pxJZT+Mn3YhqS0hBX1TeLgR9M0wTUfRTQE1O/AGFkPFDNorIBTrRwolxVOVKeQjqcoOqI5vo66EusoQagFAJpSqlAlVOAJI92OlSSDSm4mObn+46eL7UZZ2IMLuIUs7AT3CsaptECdJJjVy5TtUbveanwiiJfPdJCS68Tnmce+PtaaUrE7wMQ1W6HUv2JKBNpzfGhKK7Yyioid8QWBIncIMWlzDGKkzPbFpWCIlgo8uJO2PTL8YgtsR4QRkYLdkWxBaDHiTviXyvYRHyXEmAG0djDQ7YxzjHUJoMDszic1aaUEinDtjJrib1MlDGLpNPYqhF8lMu2p0ZkJ2gYE9oxgLpBJIR1QgAhJN6pJw3wfs83BTbUxlt+RvtqO00HZmYrrYuTWr4Ob2hLIdTdUMD3g7CIVHUPyLtULUg/RWgkBQ47DxBhmtB0B0JJpX4wbfspL8sUrTXcdoNMCOI8YthkcP4VZcSycciZ/t+WmP8AjJeiz/fy9G1nits/Nr7KGPl6Kod/4OZaer/drIYeHC64bqvdMQn9CnkhSmSiZQnMsm8pPtt+mgjbgRxheps8I22cwMzui00x+1l3kjfcUUnkpNU+MYSoZGnKLrPtyYY/Yvut+w4tI7gaeEGkdIk0f22pmBufYZc+9dCvGGTAC5O1nmf2TrrfsLUjwSQI3I0wmqglwLIIILjTLhBGINVoJqDjnGj+00ov9rZrIO9l59n7tVAR6iYstXpNTzXsOsOgfbQknvhrIZZvSlx1alutSri1kqUpUukKUTmSUEYmL06YEMKl/ksrqlLDhSA+mq0pug1S9XAbK0ixEtZJJrMT43fMMf8AvHqrKswnCfmANxkyT4OUiAMtn6TpYdQ6zKsIcQQpKiqYXQjbRTtO8GMcxbCVEqVLMVJJJBfGJxOT2+p7YLKsqyxT/fplQrsk6H7zkfOWVZdKifmORk8fBykSyAqf0hDxQXJdk3G0NJop8US2KJGDv+sTmdKQ4000qWZKGUqS2Lz4oFrK1VIdxJJzO4QRNkWUR/x8wn2pMn8LkYnrOs5J/wCLmXPYlUp8VuwAmP8AtKtIIZbalwaVLaSVGladdxS1ClTkRErMs3WVefUpLVcVnFbivVRX01nachmYiualUH5ppxw7C+pNK7y22KHkVUjTYrLk09edJUhvrOLV6KG04nDJNaXQkUqSKCEGQ2aPygamJZBFFLo4oH6IVeUgc7gSfejpsug3KjAYmOcWG849NSxX6brqnuNFkp7AEtkAbgI6q8BSgH6EYPIXszo4n6oX5tZKqQr6Vz1VhO4VPM4Q1zZF8Rz+25q9MO8FFP2cPKM0FZpm0geF1MWoJigjGLkLpFrRWmSU7SJJIMVFQMR1Z2QOBi/5Oa1ETxilDxEaC9AbBRAqjwORKgiOrg2gUySQDFLrI2R4skGPC9DpCv5OgN2lrAlQIUlVDeGIIOR5RuZTRSdlcI55oZbVyXKSaoaRMPL3gBTCUAbMVLUKcYb7LtpLzd5JqAaBW/hzHHhFmXE4MGLKprYNWuLoSobFJJ5AgnwrBG0WRcMDXjrG9+B743NPXmUk7hX4GFXYWmkjklr2W2uYIXMIYIOGsQsoO6q0VucyKQ0aI/ONqQbpKSRgoKGBIwIwUMMxATS2zwpw130qNhEFeiyUIU8heaaFPEGuPfD+soJdkacZt9MQ9MJJUtOFSFFJPWSpJKVDtEY/7Vuq/bJZmOLzSVK+2mi+8x0rT5ppo3piWD6CAAQtTak45pWkGh4EEGOfvNWar0VTzftIYcA7lJJjTidxMOeOmZnTa8or05EDiy+6jwXfEWpZs1f97NsHcptt5PehSVeERNhSq/2U+0ODzTrR7wFp8Y8ToW+r9mZd7+HMMqPcVg+EWUUFw0dllfs7Rl/5rb7PjdUPGLE6CvKHzb0m77E2z8FlJjI7oPPpzlJim9KCod6KxgfsV9B67DyfaaWPimCQYUdGs+fRaQr2X5dR8HIpV0dWiP8Ak3jyAPwMLJbpmKcxSJpfIyURyUfKIAPHQG0K0+RzA5ooO8mLj0b2hSvyZVM632qd9/CF5c44RQrXTcVKp4mKLw3jvEQgzI6PJw5JZr6vymXvd2sjO5oPMpxcMu2Nt+ZYHgFkwAujcO4Rqk7JdcNG2XFn9xtR+AgkNiZGWaPzjpfI+gxUIPN1YH3UmNsvPLfIaCQ1Loq4W28AEpzUonFxdMApROJFKVhz6MdA1IcW/NMpN1IDaF3VdZR6yinEYAbd+UEdI9DVrUES7aWWlrBeSlIF4Ajr3ttACbgoAVA0rAqtyKauj3o2souOLnFpoDVtlOwJHVNOCU0QPeMPcwYlZ0olptKEiiUgADcBFL66KV4Rzczt2dPGgDMkldOMc5nUguLNcb6vxGOhWgSlV4bCD44xzq2Wrkw6P8RVORJI8DFeJF+V8EAikWBWEUNPRpSYZ7Fa34IqApHqF0j5SN0eYwKDZMLG6JnHKIpaBGGcVmoiUFSJFZEfJdjxDx2iLdSDE4Imz4EGK1MbjE/kNcjGd9CkcYePwJL5KpdOrkJk5FZlWBvqpS5pfdcbHdEnZtTFmyhQooU5MTL1QaYIDLKa7xVKsDFdsO/7hL73pmaePJAaZT8Fx7pai4zZ7fqyYcI3F911z4XY6zV7HJTa4HCydNS3IomJlIJceW0gITSurbSoqOOGJIwjbo5pX8pLjaSlJPWSAoElNOsByND2mEe3+rZVmp2rVOOntdQgeCYv6OntUJ6ZoCWJRd2oqL7i0pT8PGM08EXxsa4eTJc7jHpBKECpzqVHww7hDg9o7qSHZfBSRinPDbzEc5tHTFl4C7fQo0BvpvJTXA5VKgOA2ZQ76F2yshLfymXnE0oFIWUTCcMlNOgFwbLwN7eDGN4J8tGrJnW2llltWqw9LrRMAA0IIJpluP6Mcrf6OpsmrSEOIOKSl9g1B3i/UHhHabasBD4OACsjUYHmCMI4/pXoCpoqW0jAYqRTEcU7xwzh8GTS6kU5UpxTiCXtAbQRiZN8jelBWPuVgNN2S63+0acR7bak/iEWNTLiPQWtPsqUn4GCTGms82KJm5im4uFY7l1EbjCBWJ1aPQcWj2VqT8DBJnTCdR6M3Mj+avzMa16cTKv2gYd/iSzCvEIB8Yr/ALSNK/aSEorijXMn7i6eEQJa10j2gP8Amlq9tLa/xIMWp6RZk+miUd9uUZPilIjMbQs9Q60o+2f8KZvDudbPxiIFmnbPI7JdfmmAQv8A7crBKkSsigmmIlUHLdeJAjQnpOnQMFMDlLMD8kCbkiPpTa+F1lvxJV8ItanpUZSd7iuYcJ7kBI7oIDU70hT6v+YUnghDaB91EMmgkhNWm7WamHzLNkXgVLCXFfV9UgcVHYMNsFNHuj9ZfR8ok5ZlkIDi+st1eJwbo4shK95pgOMdJkZdttNxtCW0DAJSAAlKq1oBxoTDpFE8nSKVpQ2gNtICEowCU4JA3UG7GI4hVNhJ7qD4g+Eapxjbvz57f1xjKkEkV2VTXsqPPugTdRYmFXkSZrSrCM0ymKJ9+4mtcE4nl/pE7Gf1rNfWKqH3iBjypHJb1Oj0GnStQJnBiKjA1HfCJpPKUePFKT4U8o6TbErROAyzhH0xYwZcGRSpB5pVX4K8IVJofaSFT5LTGJhZEXtvA5xJaRmIOq+RVGuDPfj7EcY9LYORpESgiGQrdlzYrwMSFduMZ6xNuZI4waIbEOJOYjxTtDlhGQv41i1C6wrREyan90RW/XOIOIBioEiCkMzFpQbrEi3ukwvtedecJ8Uxf0iYTtz6tiVb5XZdvDvJivTRFZtLXqMSjQ/+s1h3qMR6RXK2nObaOqT9hKUfljrnGRr016rFmtbUSSVnm+4pfkIlo31bJtRXrGTb73io/CK+kkUnEo+rlZRsdjCVfFRi2U6lgvn6yeaR2IaK/jChFmz5cuuttg4rWlA99QT5xrt2zfksy8wVBZacUi8BQEp2gHI5eMbOj6V1lpyaf8dCjyRVf5Y8ndIVt2hMPpDa7zz1UuIS4haVOKNFJVsy3EUzhkyGvRvT+ZlDUrU83hVtxRIp+6TUoPLDhHX7GteWtJm+2cRmk4OIO4ivjkdkcvmp+VVLNzL9ltJQ8txCDLPuMm83StUEKAGOFN0eWRpBZrLiXWkWhLOjJTbrLo4ghwC8ngcIy5cKluWQyNDhbujCWgpXyKVfVWtVpWkr4XkKFFcxCI/bNnVIdsxbahgQ3NuJofZcSaR1ewNPpOfVqApQcIwS4gIK/ZopQJ20rXdATTbo6S71wSk4C+E3jTcoVF7vrFMcksW0uC1xjk3XJztTlkL+jaDXJUu6PEAxWqy7LV6M9Mo/iSlfFDkXTuhjKFlH+0ZZKhscRMNn/wDMjxjKrQtR9CbkF8ppCT3OBMbFurRn45Pv7NyivQtOX/mMzDf5VCKnNEB9CdkF/wDyLhz3LSItT0fTh9BDbnsTEuv4OR450eWik0Mm/wBiQod6SREolmf+zraD85OSw/hlx49yEU8YZ9EdBW5lxKm1TC20kKLimUtNG6oVSCpSlLJyoBzIgGjQCe+mxqhtLrjTYH2liO0aN2qHJRtN9lTjKUtualYWgFKaYFIAFUgKoOMOkVZJNIYHKGh9Yqr24+BoYyiqT7OfmO6Jyy6g7adb4g+BMTfRkew92B7RDGV7q0aVI6p7Phge7DsgYqgWCdgJHPLzgjLmqCNoBHZiR598ZEN1UrDAU+BPnFWV+rNfjpPImLGmEwoN0axWshCNvWWaDuz7IJ2LZxlWWm0uEpTgoqAJqVYkcLyhhziaLPCnwqhOqqeS1ApT4FUbHEVSodvhT+h7IzYcXq2zd5OdxyKCeyLLYFEdkc1t21G1tKb2gpWnia0PLqqNeUOtp2pflSqtFJKkK4KT/UUV2xyVZqomu+Mst5bG2FaNyKkboilwiLOUfBdDjEoFnmecTJ7YXpzSghRCEJoCRUkmtDnQUi6T0iQrBfUO/Ep79kP9GXJWs8G6DKU1iS5QiKmnKiox5YxsamxkYR6oj1GXwYFIIOMeEbjSNryAcRGdSIZOxWmivX3RjHwfB2xS4dkU0i6Mb5KnNrgKWg0H7fubDOtt9iHEN/BEAremNfOvr+smHT9t008DBzRVzWW4hzMfKX3exOtcr4CAui0vr56WR9Y+1XtcST8DG4wBPpNdCrUmgMLq0tjk22hA+EaJ4XbClk/Wzj7nO43q/OA2lsyHZ+aXmFTDxHIOKA8AINaXdSzbKa26p94/zHRTwETohDonbItVk0PUS8v7LK4USu8anM49phz6MCQ/Mu1pqZKZXXd1QB8YSjTkQPKIQcNLBcsyym97cw8f5jop4CBuiFiImVv629cZln3iUmhqhIu/eMFekgXDINfVyEuCOKryjEdCVXZS1F/9IEV/iOgU7YUgs2dKlxxKApCFE4KWsNpBzxUcE847podaE8j/AHeeaSsAUDyXmVqGGTiQu8rD6QFd4OccJlGtY6hAGK1pT9pQT5wx9J0yF2rM0AolaWxh9W2hHxBhJwUkMpNM6jploC3MoqkYjEEZjlvHCOQTOg04FqSmXddAPpNoUseAw5GG3Q3Sx2zpRl11ZdlnnnGw1Q32w2E1cQomlKqoUZHYQY6JMyLM6yHpddUrGCkKUgnhVNFJUDsOIjJ7YX+0X2svPJ+fprRiZbxclX0cSyseN2MyJV04BDp5JX5CHfSA2jJKKkTc0Wq561wlPBQJPflAm1tJbUl3C29NTKF0SsjXHJaElJ6pp6NI1wmpq0USi4umBEWHMKI+YeJ2fNOH8sdG6MLJm5dxwPMONtuoFFLATRaDVOCscUlwZboVJu3bR+StvrnX7jq1oSnXuXjqwLyqV9GppnmI90PmCFzE2uqzLMlxClEkh0uIS3idpN4dpixFc1ao7pKYE0gi2kFNOGHiR5iBslMpcS24j0HEpWn2VAKH4oJynojmacr2HxMMzHjXRGVw/XbGWbDgCktpGJOKjQdtKk9gjUwesOZ7sYtmBlCSjq2Zdjm4boyWbI6puhN5SjVaqUqVcNgBwHDnGV9dM9mfnBEL6v2vCiv6wJtN4VXTG6etQHCuyuVeEFKlSJkm5PUznGlk6tubcbSTdcShRHGhST92ACliGHTlmswlYxq2En3VE/nhXVMhOfd+so5s17ujtY53jTbNCd4iicm8CEjHf/SMxdJ4cB+sYqcdCRiYuji7ZTPLeyFhaKGhzj5DdYKz7bZ6xwrxTX7Na+EYQ0g5LPan+hjQZSyVdda6yCQBnTFPaNnbSDEtpGlWDqbp9YYp7sx2VjHJuKTQ1CuZINOChRQ5VI4QQLDLnpAJUdpog/aA1aveS37RhnBSRFklEJSagRVJChvGI/yialY4wIXo+62oaokqpgB1Haewf2g4oKxxiLduLT1XkV4gXVDmMj4Rnn476NUPJXYVXLVipySOwxOTmkL9BdT6uSvsnHurGsKiipwNK0T3MGgyrr8w79VJzjnaWigeK4n0YMg2pLE5Nlbh5NtLV5CK9FxdlbSd3SyGu16YbHwSYu6PRddmnfqpGaVXiUBA8VR0WcoVnXbxKt9Vd+MOPSX1XJNof3MjLJPMhSj8RCewzeUlA+kUp7yB5w19KzwNqTAGSNW2PcZQPjWCTsnoWbkharv/AE7bQ5uu3aeEJ1y8ab8O/CHKzTcsGbVlrZthvsbTrD5wu6NymtnJdv13mk96018IBA90sr//AKbiNjaGGx7rKD8SYhIrLNizCts1MtND2WEl1X3iBGLpDmdZak4r/HWn7Bufliduu3bOs9rKomHj77txJ7kGFIU6CSettGVTkA6lZ4Jb+cJ7kxgt60tfNPPfWOuL7FLJHhSDehCdW1PTW1mWKEHcuYUGh4XoW5CSLrqGhmtaUD3lBPnBIMelLpblbPlzmhhTyucy4VD7qU98Gujq2FykpOzQ6yUGXQEEkJUtblDlkbmFYX+kKZC7RmAPRbUGU+yylLY/CY3TLmpsRlFKGamnHuaGUhsfeJ7ojSlswp0dakLRl7TYLjR61KLSql9JI9FY3HGhyMIHSHoa848p9N5bhAvoIxIQkJBRTPBI6vdAbouUr5elYUUpbbdcdoSAUIQSQaZgqu4GOmaJ6Zy9pthtYDcwBUt13DFTZOY3jMcsYwyxyxPVA0xyRmtMjk+mTWrbkWMtXKNrUP3n1qdVXvT3R5LjV2Q4rbMTaEc0sNldPtLHdD3p1oJrjerR0CiVfRWlIwSrkMiMRxEI2kyVMyclLEUcSJh5YBrRTjl1OX7rfjGjFmjk/pVlxOP8O42NJamVYbIoUMNoPAhCQfEQWljVKf19IQkWx0pyTYolanlUHoCgy2qXTwBhXneml04MsIQNhUVLOzddGFOMaLMEYu+DrrLqa14078Ix2nbCEJUo4XKk14DEeY3xxGZ6TJ5dfnAgGvooQPInxgTOaRTD37R0qBABruGQIyOO+CqG0Sqh+kelArIQUKC3HLt4UASm8RVOeJSacM49swJD60AFIvn0VrrxJN4kk5k7THOWX3ACtOAQUkqCcEk5bMDUeEEGNIXwq/rKqOJJCTXwgSUpcFkIxjzuGdL55aZlxqpJbWtF6gxAUaGnrFN0k7zlC+kdpjRPT63nFOuUK1mqiOqK4DLIZCKvkysaDHZexTXiPpcst9YT6Ui/6iqrK1vJSLy1XU7NqlcED6R44Ab4Gz82FDrC4jNKK1Uo71q2nuA2CLHZN4KvrqsnC9tHIKAw4AxS1ZVSVrKikCpoKq5EYU7aDjC6WuQarB5mj9EBI4Dzjw3xia/GNzS1FwatQZAyV1gE4bSlJJVyEY9Sa4knHPzxg0LYQsS1ktOAqC00+kgIV3tuVQ4OBI5w3OJlZnFASSfpSqSlfvybqq8yyunCMGiOjwfQouMpmEnCjT6W5hB3hCh1004HsiM7oESo/JXCtYx1LgDUwmm5JNHPcJPCHSaAa5eTfbQrUFEywnFYQnWpT/EZWL7RG8pFPWi9FqS76QHkXche6zqOONS832KcH7sLwt59hwCYQpS2zQKJU1MI5OposclXhwg2i3WZkXnUF3EAroGZocb7aSzMU26xIO+kNYKM9paFi7rWlgo9a8FNg/xU9VB4OBswLempmXN1wV3a1JVhvCgQVDtIi+Wt1TDw1ZcSSMFAlBIVlTIKBHunjDC3bqUkocYAUMSlNZZdf3kXC2TxCAeJiUmFNoDShuWQ+dr04w32NNOOnxUmNOi6btm2o7vbl2R/NeqR3JjLafUsqST9Y9NPH3dUyPwqjUz83YTh2vzyE9jLJV8TAYQTohLay0JVHrPtV5BaT5RLTaa1loTa98w73JWUjwEEeixm9a0tXJKlrPuNrV8QIWpx++4pfrqUr7SifOAQa7Q6lgyqfrZx9f8A20auMvRdL37WlBucKz7iFq8o1aXKuWbZTf8AgvOnm46KeAjzopN2dW79TKzLnc3T80QnQq2rMX3nV19Jxxf2lqV5wd08N15hkf3MpLN03Et6w+K4XpJkrcQnMqUhNOKlAecG9PpsOWlNEZB1SRybAb/LC9E7NsorVWG8dsxONo5pZbKz94iKujeVCrRaWfRYC5hXJlBV+K7FukVEWZZre1QmXj77oSD3JMfaGq1cpaT4zEsllPN9wJ/CDB7J0LEzMla1OKxKipZ5qJUfjDd0hpDQkZf6mSave26S4ryhcsGzTMTTLI/vHUI7CoV8KwQ6QLT19ozKx6OsKE+y382PBPjEIbtF3tTZ9oPjArQ3Kp5vKKl/cTAvQ9NZxtZJCWbz6yDSiWQVnEZVoE9sbLW+asqUb2vuvTKuSaMo8AoxjsJ0NSs0s5uBLCeVQ452UCB70RhR03QnpIROgS82EoeUfm1ZJc3Aeo5u2K2Y4RfpRoohfVdBoa3HBgoHyPA4GOGl28qpjqmg3ScCEy0+byTRKHjnuAcPwXnv3xz82H8oGrFlr1lwIekGjzsovrdZB9FwZHgfVVw+MC0rjvtv6PAJIIDjS9+I5H+scn0l0NLNXGaqb2pOKkf+yeOcHD5Wp6Z7MbL422qG6ACVRciMaVRch2OgmYmjctk6haiSG7yAsBQBJIUU9WoKgACa0wi1pI2cP8owgBVKgHmI2tri2LK2bXFq1DiLxS04UJcN28KglSReI6pz3bY3NNjAfrt4xg1F9ICq3K1pVQSSkVxA9IivZegrLoqezhwIyJ3xZ8iM3SrNcOzKDEnos06aqBQrO+glJHlGOSQK1/VBDnY7AOAod4w25f1hZMKFC3eih4pKmih4Z0FGnO0DqKPHAxze09HHGVlKkqSoZpUCFd3nH6YAKd23uHxpvhc0kuPC64kLGy8OWNc+4xVpsfUfn1t1SCDUgjI/5iGmQ6QFFIbm20TSBh85+0A/ddHWHbBG29FE4lvGuw5jt+lyV3woLs5aF0CQTswpjyqceFKnZCuLiMmmNFsTrTpQWnHnEL6pamUh0oJoEpQ5W8uuwYU2mkYFSoaUtiaSqWVQhCHW16tQKSApamjfoDiLqVIrStYXphbl6qsxhgKAcANnx3wYkNNnm29U5dfZ+qeGsR2VxQeKSDC88h/gNm2nmlJ1gDiE4IJVrWik7EKSqlDj6JHYYZZTTRCkBLhFE+i3NM/LG0Dc2vB5HsqqnjgIz2LPtFysusSl/Bxp8l+VXwNUlQHtBRGxQgja2irQop+Xflwr0XJUCclnPYN8KQdtFKV2QQArSw3WpBr1JNCzzfdcdPgUxpt7qWRZyPrFzbx+2lseAMZtP8J0t/UtS7P/AG5dsH7xVGjTjqs2a16si2s83lrX/SIRF3Rcbsy+79TJzLn3AnzhMvYch5Q5aDG5J2q7ulA2ObrgT5QoJbvKpvNO8084IRv6SBcMi19XIMA8Cq8o+UR0EOrlrUe9WSLY5vLSjyj3paWDabiBk02y19lpPmYrsM3LGtBX1jsq195Sz5RCGDQOWv2lKjYHQs8mwXPywHtCaLjjjm1a1r+0oq84PaAm6+879TKTK67jqygeKoB2bLX3W0estCftKA84BBh6QU3HZdjLUSkugj95SdYrxXEkfNWITtmZwD3WG6/iVFfSVMX7UmqZBy4OSEpR+WPdIV3bNs5vemYe+27dHgkxCFnRmkJnFPnKWYff7Uoup8VQquLKjXNRx5k/5w0aNHV2daLu1SWJcfzHCpX3UwM0QktdPy6CKgupUr2UddXgkxCG7pCN2ZRLg9WWYZYHMIClfeWYGT6Lks0nem+ebhKvw3B2Rnt+0TMTLz31ji1j3lEjwpB/TqTCHAlOSW2k9qG0tkd6TAChPRnGhQjNXGDEvJaxoqyCcVKOyFCN+gHSWZcCWmiVy5wSo4lvzUjhmNmGEPVs2WAkOtm+yoVCk40B4jMcY4ShsA7/ANbob9CdPFyatUsX5dWCknG7XMp4bxGHyPH1e0eTZ4+fS6Z7pDowlRK2qA7QPRJ/KYVVypSaHCnGOw2xYQW0JmUUFtKGIGNOfDjCBaVkFyppdxp/pwhMHkOHrM05vGjlWqHJc9oE6hppd8KU6hKwgDEYA0JJz+PbGSYsRxsA0J3i6QRXgTnzzjqNjyy5mz2yTccDeCqmouYUrtBpWnKAYbSFFDqQdZQEihBwptwGwkYGpi1eTNblK8eElVbiMh4A0VWowxw2DDkMYISk4iufkeUWaS2PVJcuFCkkhIJFFJG0XcduCTiDCm0qlfnMt2FftUjdDPqRgyYdLOiWfMYjb+qeUNtmWwBTDZsO7ZkKxx2TthSampAxptrTZhlnXGGCz9K6+lt25bO7dFylZTpo65/tioOQ3Y45Y4bKV3wAn5zGhzwqcMeNIXmLRFOqcM6V3/6Duj1yewp3frshkhS2ZIMBbQk0uCigK5VpnzG7hG1UxXb+qfrujOs1yixKxRUnpFTdfpAD0VVOH7q/SA4Go4QJLSF5G6r1VYV5K9FXhyjoLtnhYoe8bDvhTnbJDa1VTQ/SFMMfpDgfOKcmPTuWwlqBCpRaDiDhz+BygnZGlszK11Lzjdc7qiAezKIpQUiiSCB9BdVJ7D6SPdMRWls+lVs/vArSeSmxXsUmvExTZY0W6YTetnppfrPu07FqSPACC3SeaT2r2MsSzX2WUn4qMAJdGtmUjPWPJH23B/WCnSLMX7UnDueWnsRRH5YIOwhYvUsSfV9ZMSzQ935wiF7R2W1k3Lo9Z5od7iYYZo6uwGRtenXF9jTVz4xh6NmL9qyg3OhR9xKleUQBX0hzF+1JxX+OsfZonyjS4u5YiRtenVHsZZA+KoAWvM6yYeX67rivtLJ84L2+SmQs9GOKX3eHXeujwTECe6MquSdoub2WmRzdeT5JMQ0ClNbaUqnYHUrPJurh/DE2RcshZ2vTiE8wyyVfFQjZ0ZkIfmHzkxKTDnaU3B8TEILlsTpdfdd9dxa/tKKvODnSA0G3Zdkf3MpLp7VJLivFUL0oxfcQj1lIT3qAg30izQXaczTJLlwcm0pR+UxA9lsz83YrQ+unHVniGW0oHiqKNDRcTOv5FmVXdO5Tqg0PAqiWkroTI2c1t1brpH8R008ExlsufQ3ITTZV84+tlKU0NbjZK1E7AKkDjEAYrAZQqaYS4oJb1iL6lGgCEkFRPCgMHpqdE2uaIxVrXHkYZtLIChjj1bra6br8K2UWyk4ppaXEGikmoOY7RtBFQRtBIgBMjiaGhzEXtOkJxyrWmyogla8ohxOvZHVOCkZltVK3TvG1J2p4gwGUcscqQoS7XE/qkWNrjKF8YmlyCQdNC9OHJFZHptK9JsnA44kVyVTvh7tWy25pj5RJKvoIJUgekk7cNmPdHEw9BjRzSh6UdvNKpXMbDTz4xlz4FNWuTV4/kPGzofR1aSm5hUusm6u8tFa5il4cqdbmDvhr0usxIQXkpJp1iBtyAoN9KwmFxqdAmZcFiZQoLVjQFwAZDKhFMsCK1ANYb16StuySw6FBSkltScilSgRTkKZ7e2Micd4M2zi01kjwKUwtDidTQgkKFadUUGFaYpx3wkNWYFLKDiRUZAKBBoa0NCM4crPnUtuEKReCU3Q5e6wFKYnK9srXZwwyWBIhbzhUSUlIdScSu5QpqeNUGu/OHjNxiJKEZS3Wx9ZmgcstKuvfXlStLpPLaO2Bk7o45LAhSTdqaKqVAiuGWVYaJgKQurIcIUBdv0CVA0oQQQaVOZxFMc4I64qa6+OICrgvUNaHDcDXGhyrCrPOLu7DPBCXVHN0vXKFNRU79/Dv8IJMWnewOB/X6xjfa+jJWlS2QNYml9GASo0IBBpgc6gYVEKzda44ZHPPeajjG/D5Go5+bx9L3D5f7IIWckKxhbamaEV2bf18YMSM5d/XMx0sck1ZhnFoY2GK/rt+IgBpOE1BHpJ8Qcwf1tgi9agbBxqTTs34QuTUxfqTtiNamRbApxFD4jl+vhHgi50dQV+ioprzFR8D3xlW7Q0ooqoDdTQEDeScByzjC1To0pmvQKX1lpyaTlr0E+4b/wCWBVsTWtmHXPXdcV9paj5wZ0AmUsz7bjikoCEvKBVgLwZcujmTQQs3vh5RY1QqHHSpV2zLLb3tzDp990AHuBjzotTSeLmxmXmXfstED8UfdIhuiQa+rkWK81lSz5R7oD1GLTd9SSUgc3VBPlE7J0KAhh00coZRr6qTYHaurh/EIAhNTQcvKC+m7ZTPOpNepcRj+40gQHwQttclFnyLfrmYf7FLDY8EGNejQuWZaTuRUJdgcluXlDuEU6YgBuQSK0Ek0d2KlLJ8Y1Wck/7FmEpFVKnGMPpUDZNQKYiu2IQwdH8nrbSlwckrLh/lJK/yiAU/MF1xaziVqUvtUonzgtoxbHyGZLjiTVLbqLuRvLQUCtcqE47cIFJu0pADQU0ptNp51GqCrjTLTIvClShPWNNgKiYDXovuiPCzC2GigmIqXsTidp2Dl/WIO/18IirduiENVn2kWV1TRQOCkn0VitaEbtoOYOIgjPWSFo18vVSPpJwvoJ2KA2VyVkeBwgGILWBNFK+qu45Q3FfRNc0KrgUnLHfiCKwVuLYLj2sNjtlNTJu9WXmMilXVaUdwJ/Zq4K6u4iAVp2M7LrKHkKbVuIpXiDkRxyiNUGzBWLWVRFQjyITgMyhcbN5C9tcCM9h3jMxpnLcUoELUoE0BxocCCKb8q1gRJT13BVSOQNIvcQpdEqSFA+ipNLwHfjyip41J2y6GaUFSezLHbdeySoFOwUFADw35iuypjr2hEq2JJLqU1W6ipqalV2ou3jsGIwpHGWLNIVRdaePdtjpnRnb6G6STyqEkqaruV1ik8QbxG+p3RTmjtsW4pu9w7aFkBbSgb6k1qGwq7S7U3a+lSueP0YpkHS0gJcXinCpTdScN9MTWvZjF9our+UrQgpFA2R1qXr2NcNoNTTbSMTlqXXFNvtAVxSokqSpJ21VkfhlhHOtnSUbNbDSS5erQFJyPVONQM6HE4Qg6UyoRNOIGBICx74xy43o6JZksKKp1sLydwBOWGwbDHPdJl35tZyoEo7gPMw/jt/V+KKPI+z/QM1LkAjDOlBerSmJGF3DCowiTE1QnE0r24cO2NLF4Goy4mMs41dUCMldam5QwPGO1hlTo5WSOxqU+d/8ArH1/CMtcd+OyoHw2xa2CTgCScAN+Iwr+so26qRlptlc48UpoKVUv0jjS6mhIBzPWwjI2AB+qk7zvMeWu8lagG1BSWxdqMiomq1DgVGg4JEYRNlOBjA3e5qRK9EFCsfR7F+qxCy07QdeUlTq1LKUJQCcwlAokcgI0WZb62WJhhKUlMwlAUSDeGrXfF3HsxjC5lFQhJKglzcxdUDQGhBpvoQaeEX25axmZl167dLqyq6CVUrkATnsEYzG2wUAzLdQD1hCN0hkrdDzZskpLLWsVfWhASCrrXU5hCa5AVgHpDpKq8EtLF4VCiAD3HZzHfBPSBwiTcIJBvtioOwkVHI7oQ1DGKoRv2ZfknXojxxF41qak1N44kn97b2xWVFJocOBie2JjFtddhw4ct0WlBAOxbrIyK8oubOEAB6pNf1vw/wA4hqsFGtKU7ammHieyJjbBaRYSptVUg+jmAYgQBHqTTGPjnEaxBRls+0kPJCHTdWAAlwCtAMgoZrRy6ydlRhDRZNtLaCZaabQ/Lq9BLnXRTe04MU+6eYEIFmJB1lRWiFEcCKYjcYftGmwptxKgCn5Mpy6RUXwcF0OF4b84uh7cis2Wj0cSryb8q8WScdU+ap910fmHbCVbGiUzLGjrSgDkoUKDxCk1Se+HyzXDqkYn0E+cW2Y8oTASCQlQNU1NDzGRiOPYVLfc5Mtkg4iPiBgMf6coc9OJRCXOqhI5JA28ISxmf1tisdhOzbQKKBQvJGVTiM8icom7LqWsuJ2GvVISRQ4UrkRhiIySmcFLO9Jzg2aQrqgpjXo1PPTTqFFdFtlIJUEgmgIqfWGY544QZ0ktdptxJVdUtNSEEkE1SEkDYo5Gh7KwiWEo65v+KkdhCajkd0U6RvqVNLJUSU4CpJoK0w3YRhlhTfwdGGdxS/Y+WLpclxVNWoKFElABIoaioNMhhXLOFzSlwfKTRNwgUUK7iaZbaUgnoUrBw7biceyvxxhXm1EuqJNTeOcVY8aWW10g5p/86JJNMKgV2xktB6qqbs4lODrI9lf5YzyycR+t8dLGvyOdN9FqMBUnDbXADZGOemllJuZEUUfpU3AbAYottZvpFTQCtNkVOHqxZKbZXSRmGwpN0+HYfIxNTmPXBB3imPlEEjKL5HaNkIM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2" descr="data:image/jpeg;base64,/9j/4AAQSkZJRgABAQAAAQABAAD/2wCEAAkGBhQSERUUExQVFRUWFxcXGBgYFxcYGBoaFxYXFx0cHRwYHCYeGBwjHBgWHy8gIycpLCwsFx4xNTAqNSYrLCkBCQoKDgwOGg8PGikdHCQsKSkpLCwpLCksLCwsLCksKSksLCwsKSwpLCksKSwsKSwpKSwsLCwpLCwsKSkqKSwpKf/AABEIALoBDgMBIgACEQEDEQH/xAAcAAACAwEBAQEAAAAAAAAAAAAFBgIDBAcBAAj/xABNEAABAgMEBgYFCQUFCAMBAAABAgMABBEFEiExBhNBUWFxByKBkaHBMlJygrEUI0JTkqKywvAzYnOD0RZDY+HxFSQ0RGSTo9KElLMl/8QAGgEAAgMBAQAAAAAAAAAAAAAAAQIAAwQFBv/EACYRAAICAQQCAQUBAQAAAAAAAAABAhEDEiExQQQiYRMyQlFxgSP/2gAMAwEAAhEDEQA/AGeYlxdpTFRwjCmXoq6UducHPk9QCa1phGCaSb1THLnHs7cZ9ClbFjXiqgFdxpdUNxEJ1paMIdVSX6j2Zl1H0v3mVHBY/cOI2VjqrsiV4b4AW3Y6EC64EqJyBOIptG1J3EUizDkcOeCvNjWVfJyDrNq+khSTxSpJGzeDEB3fCHG1JhtatXOhR2Im0CroHqupyeA3+lxMBrQ0WdbTrG7r7P1rPXT7w9Js8FAR0E01aOXKLi6Zq0vtFL76VtG82hiXaBAOGrZQkgg4jrXs6QTsJ25Y9oL2uOyjNeF9Th+EJiF0xB5Ef1gzL6RK+Trl1oSptbiXCU0bcvoSUpN4Ag4KOBTjvhxTBLIvEJ2qIH2jTzhr6VVg2pMAZI1TY9xlsfGsCrEVKJfaWp11tKHG1qStoLqErSogKbVXYc0CCekkkZucmH2HGXUuurWkJeQly6pXVqh0oVWlMADBAaNCQUSVqO7pZDVf4zoT5Qpk4mHmXs92WsWc1rS21OzEujrJIqEAuVG9OeOUJEugLWlIOKiE95p5wyINfSQm4uUaH91Iyye0hSj4mK9DTclbTe3Sga7Zh1KPgDE+lV8G030jJvVtj3GkD41iVgdWx7SUfpOSaO5wqI7oXogoMs31pSPpKCftGnnB/pOeCrUmaZIWlscA02hFPuxl0SltZPyqPWmGR/5Ek/CKdLX9bPTS/WmHj/5VRHyQ9mEXbOlj60xNE8bqJdI7qkd8EtEPm5a0pj1ZYMJP70y4lH4QqMekabknZ7e0tOvn+c+Qn7rQ742OgNWK2nJU1NrWeKJZFwdl9ZPZAIA7Blw5NMoV6JdRe9lJvK+6DHzVolbkw8a3nQ4B7Uwuh+4pyPLKf1anHPUZdA9pxJZT+Mn3YhqS0hBX1TeLgR9M0wTUfRTQE1O/AGFkPFDNorIBTrRwolxVOVKeQjqcoOqI5vo66EusoQagFAJpSqlAlVOAJI92OlSSDSm4mObn+46eL7UZZ2IMLuIUs7AT3CsaptECdJJjVy5TtUbveanwiiJfPdJCS68Tnmce+PtaaUrE7wMQ1W6HUv2JKBNpzfGhKK7Yyioid8QWBIncIMWlzDGKkzPbFpWCIlgo8uJO2PTL8YgtsR4QRkYLdkWxBaDHiTviXyvYRHyXEmAG0djDQ7YxzjHUJoMDszic1aaUEinDtjJrib1MlDGLpNPYqhF8lMu2p0ZkJ2gYE9oxgLpBJIR1QgAhJN6pJw3wfs83BTbUxlt+RvtqO00HZmYrrYuTWr4Ob2hLIdTdUMD3g7CIVHUPyLtULUg/RWgkBQ47DxBhmtB0B0JJpX4wbfspL8sUrTXcdoNMCOI8YthkcP4VZcSycciZ/t+WmP8AjJeiz/fy9G1nits/Nr7KGPl6Kod/4OZaer/drIYeHC64bqvdMQn9CnkhSmSiZQnMsm8pPtt+mgjbgRxheps8I22cwMzui00x+1l3kjfcUUnkpNU+MYSoZGnKLrPtyYY/Yvut+w4tI7gaeEGkdIk0f22pmBufYZc+9dCvGGTAC5O1nmf2TrrfsLUjwSQI3I0wmqglwLIIILjTLhBGINVoJqDjnGj+00ov9rZrIO9l59n7tVAR6iYstXpNTzXsOsOgfbQknvhrIZZvSlx1alutSri1kqUpUukKUTmSUEYmL06YEMKl/ksrqlLDhSA+mq0pug1S9XAbK0ixEtZJJrMT43fMMf8AvHqrKswnCfmANxkyT4OUiAMtn6TpYdQ6zKsIcQQpKiqYXQjbRTtO8GMcxbCVEqVLMVJJJBfGJxOT2+p7YLKsqyxT/fplQrsk6H7zkfOWVZdKifmORk8fBykSyAqf0hDxQXJdk3G0NJop8US2KJGDv+sTmdKQ4000qWZKGUqS2Lz4oFrK1VIdxJJzO4QRNkWUR/x8wn2pMn8LkYnrOs5J/wCLmXPYlUp8VuwAmP8AtKtIIZbalwaVLaSVGladdxS1ClTkRErMs3WVefUpLVcVnFbivVRX01nachmYiualUH5ppxw7C+pNK7y22KHkVUjTYrLk09edJUhvrOLV6KG04nDJNaXQkUqSKCEGQ2aPygamJZBFFLo4oH6IVeUgc7gSfejpsug3KjAYmOcWG849NSxX6brqnuNFkp7AEtkAbgI6q8BSgH6EYPIXszo4n6oX5tZKqQr6Vz1VhO4VPM4Q1zZF8Rz+25q9MO8FFP2cPKM0FZpm0geF1MWoJigjGLkLpFrRWmSU7SJJIMVFQMR1Z2QOBi/5Oa1ETxilDxEaC9AbBRAqjwORKgiOrg2gUySQDFLrI2R4skGPC9DpCv5OgN2lrAlQIUlVDeGIIOR5RuZTRSdlcI55oZbVyXKSaoaRMPL3gBTCUAbMVLUKcYb7LtpLzd5JqAaBW/hzHHhFmXE4MGLKprYNWuLoSobFJJ5AgnwrBG0WRcMDXjrG9+B743NPXmUk7hX4GFXYWmkjklr2W2uYIXMIYIOGsQsoO6q0VucyKQ0aI/ONqQbpKSRgoKGBIwIwUMMxATS2zwpw130qNhEFeiyUIU8heaaFPEGuPfD+soJdkacZt9MQ9MJJUtOFSFFJPWSpJKVDtEY/7Vuq/bJZmOLzSVK+2mi+8x0rT5ppo3piWD6CAAQtTak45pWkGh4EEGOfvNWar0VTzftIYcA7lJJjTidxMOeOmZnTa8or05EDiy+6jwXfEWpZs1f97NsHcptt5PehSVeERNhSq/2U+0ODzTrR7wFp8Y8ToW+r9mZd7+HMMqPcVg+EWUUFw0dllfs7Rl/5rb7PjdUPGLE6CvKHzb0m77E2z8FlJjI7oPPpzlJim9KCod6KxgfsV9B67DyfaaWPimCQYUdGs+fRaQr2X5dR8HIpV0dWiP8Ak3jyAPwMLJbpmKcxSJpfIyURyUfKIAPHQG0K0+RzA5ooO8mLj0b2hSvyZVM632qd9/CF5c44RQrXTcVKp4mKLw3jvEQgzI6PJw5JZr6vymXvd2sjO5oPMpxcMu2Nt+ZYHgFkwAujcO4Rqk7JdcNG2XFn9xtR+AgkNiZGWaPzjpfI+gxUIPN1YH3UmNsvPLfIaCQ1Loq4W28AEpzUonFxdMApROJFKVhz6MdA1IcW/NMpN1IDaF3VdZR6yinEYAbd+UEdI9DVrUES7aWWlrBeSlIF4Ajr3ttACbgoAVA0rAqtyKauj3o2souOLnFpoDVtlOwJHVNOCU0QPeMPcwYlZ0olptKEiiUgADcBFL66KV4Rzczt2dPGgDMkldOMc5nUguLNcb6vxGOhWgSlV4bCD44xzq2Wrkw6P8RVORJI8DFeJF+V8EAikWBWEUNPRpSYZ7Fa34IqApHqF0j5SN0eYwKDZMLG6JnHKIpaBGGcVmoiUFSJFZEfJdjxDx2iLdSDE4Imz4EGK1MbjE/kNcjGd9CkcYePwJL5KpdOrkJk5FZlWBvqpS5pfdcbHdEnZtTFmyhQooU5MTL1QaYIDLKa7xVKsDFdsO/7hL73pmaePJAaZT8Fx7pai4zZ7fqyYcI3F911z4XY6zV7HJTa4HCydNS3IomJlIJceW0gITSurbSoqOOGJIwjbo5pX8pLjaSlJPWSAoElNOsByND2mEe3+rZVmp2rVOOntdQgeCYv6OntUJ6ZoCWJRd2oqL7i0pT8PGM08EXxsa4eTJc7jHpBKECpzqVHww7hDg9o7qSHZfBSRinPDbzEc5tHTFl4C7fQo0BvpvJTXA5VKgOA2ZQ76F2yshLfymXnE0oFIWUTCcMlNOgFwbLwN7eDGN4J8tGrJnW2llltWqw9LrRMAA0IIJpluP6Mcrf6OpsmrSEOIOKSl9g1B3i/UHhHabasBD4OACsjUYHmCMI4/pXoCpoqW0jAYqRTEcU7xwzh8GTS6kU5UpxTiCXtAbQRiZN8jelBWPuVgNN2S63+0acR7bak/iEWNTLiPQWtPsqUn4GCTGms82KJm5im4uFY7l1EbjCBWJ1aPQcWj2VqT8DBJnTCdR6M3Mj+avzMa16cTKv2gYd/iSzCvEIB8Yr/ALSNK/aSEorijXMn7i6eEQJa10j2gP8Amlq9tLa/xIMWp6RZk+miUd9uUZPilIjMbQs9Q60o+2f8KZvDudbPxiIFmnbPI7JdfmmAQv8A7crBKkSsigmmIlUHLdeJAjQnpOnQMFMDlLMD8kCbkiPpTa+F1lvxJV8ItanpUZSd7iuYcJ7kBI7oIDU70hT6v+YUnghDaB91EMmgkhNWm7WamHzLNkXgVLCXFfV9UgcVHYMNsFNHuj9ZfR8ok5ZlkIDi+st1eJwbo4shK95pgOMdJkZdttNxtCW0DAJSAAlKq1oBxoTDpFE8nSKVpQ2gNtICEowCU4JA3UG7GI4hVNhJ7qD4g+Eapxjbvz57f1xjKkEkV2VTXsqPPugTdRYmFXkSZrSrCM0ymKJ9+4mtcE4nl/pE7Gf1rNfWKqH3iBjypHJb1Oj0GnStQJnBiKjA1HfCJpPKUePFKT4U8o6TbErROAyzhH0xYwZcGRSpB5pVX4K8IVJofaSFT5LTGJhZEXtvA5xJaRmIOq+RVGuDPfj7EcY9LYORpESgiGQrdlzYrwMSFduMZ6xNuZI4waIbEOJOYjxTtDlhGQv41i1C6wrREyan90RW/XOIOIBioEiCkMzFpQbrEi3ukwvtedecJ8Uxf0iYTtz6tiVb5XZdvDvJivTRFZtLXqMSjQ/+s1h3qMR6RXK2nObaOqT9hKUfljrnGRr016rFmtbUSSVnm+4pfkIlo31bJtRXrGTb73io/CK+kkUnEo+rlZRsdjCVfFRi2U6lgvn6yeaR2IaK/jChFmz5cuuttg4rWlA99QT5xrt2zfksy8wVBZacUi8BQEp2gHI5eMbOj6V1lpyaf8dCjyRVf5Y8ndIVt2hMPpDa7zz1UuIS4haVOKNFJVsy3EUzhkyGvRvT+ZlDUrU83hVtxRIp+6TUoPLDhHX7GteWtJm+2cRmk4OIO4ivjkdkcvmp+VVLNzL9ltJQ8txCDLPuMm83StUEKAGOFN0eWRpBZrLiXWkWhLOjJTbrLo4ghwC8ngcIy5cKluWQyNDhbujCWgpXyKVfVWtVpWkr4XkKFFcxCI/bNnVIdsxbahgQ3NuJofZcSaR1ewNPpOfVqApQcIwS4gIK/ZopQJ20rXdATTbo6S71wSk4C+E3jTcoVF7vrFMcksW0uC1xjk3XJztTlkL+jaDXJUu6PEAxWqy7LV6M9Mo/iSlfFDkXTuhjKFlH+0ZZKhscRMNn/wDMjxjKrQtR9CbkF8ppCT3OBMbFurRn45Pv7NyivQtOX/mMzDf5VCKnNEB9CdkF/wDyLhz3LSItT0fTh9BDbnsTEuv4OR450eWik0Mm/wBiQod6SREolmf+zraD85OSw/hlx49yEU8YZ9EdBW5lxKm1TC20kKLimUtNG6oVSCpSlLJyoBzIgGjQCe+mxqhtLrjTYH2liO0aN2qHJRtN9lTjKUtualYWgFKaYFIAFUgKoOMOkVZJNIYHKGh9Yqr24+BoYyiqT7OfmO6Jyy6g7adb4g+BMTfRkew92B7RDGV7q0aVI6p7Phge7DsgYqgWCdgJHPLzgjLmqCNoBHZiR598ZEN1UrDAU+BPnFWV+rNfjpPImLGmEwoN0axWshCNvWWaDuz7IJ2LZxlWWm0uEpTgoqAJqVYkcLyhhziaLPCnwqhOqqeS1ApT4FUbHEVSodvhT+h7IzYcXq2zd5OdxyKCeyLLYFEdkc1t21G1tKb2gpWnia0PLqqNeUOtp2pflSqtFJKkK4KT/UUV2xyVZqomu+Mst5bG2FaNyKkboilwiLOUfBdDjEoFnmecTJ7YXpzSghRCEJoCRUkmtDnQUi6T0iQrBfUO/Ep79kP9GXJWs8G6DKU1iS5QiKmnKiox5YxsamxkYR6oj1GXwYFIIOMeEbjSNryAcRGdSIZOxWmivX3RjHwfB2xS4dkU0i6Mb5KnNrgKWg0H7fubDOtt9iHEN/BEAremNfOvr+smHT9t008DBzRVzWW4hzMfKX3exOtcr4CAui0vr56WR9Y+1XtcST8DG4wBPpNdCrUmgMLq0tjk22hA+EaJ4XbClk/Wzj7nO43q/OA2lsyHZ+aXmFTDxHIOKA8AINaXdSzbKa26p94/zHRTwETohDonbItVk0PUS8v7LK4USu8anM49phz6MCQ/Mu1pqZKZXXd1QB8YSjTkQPKIQcNLBcsyym97cw8f5jop4CBuiFiImVv629cZln3iUmhqhIu/eMFekgXDINfVyEuCOKryjEdCVXZS1F/9IEV/iOgU7YUgs2dKlxxKApCFE4KWsNpBzxUcE847podaE8j/AHeeaSsAUDyXmVqGGTiQu8rD6QFd4OccJlGtY6hAGK1pT9pQT5wx9J0yF2rM0AolaWxh9W2hHxBhJwUkMpNM6jploC3MoqkYjEEZjlvHCOQTOg04FqSmXddAPpNoUseAw5GG3Q3Sx2zpRl11ZdlnnnGw1Q32w2E1cQomlKqoUZHYQY6JMyLM6yHpddUrGCkKUgnhVNFJUDsOIjJ7YX+0X2svPJ+fprRiZbxclX0cSyseN2MyJV04BDp5JX5CHfSA2jJKKkTc0Wq561wlPBQJPflAm1tJbUl3C29NTKF0SsjXHJaElJ6pp6NI1wmpq0USi4umBEWHMKI+YeJ2fNOH8sdG6MLJm5dxwPMONtuoFFLATRaDVOCscUlwZboVJu3bR+StvrnX7jq1oSnXuXjqwLyqV9GppnmI90PmCFzE2uqzLMlxClEkh0uIS3idpN4dpixFc1ao7pKYE0gi2kFNOGHiR5iBslMpcS24j0HEpWn2VAKH4oJynojmacr2HxMMzHjXRGVw/XbGWbDgCktpGJOKjQdtKk9gjUwesOZ7sYtmBlCSjq2Zdjm4boyWbI6puhN5SjVaqUqVcNgBwHDnGV9dM9mfnBEL6v2vCiv6wJtN4VXTG6etQHCuyuVeEFKlSJkm5PUznGlk6tubcbSTdcShRHGhST92ACliGHTlmswlYxq2En3VE/nhXVMhOfd+so5s17ujtY53jTbNCd4iicm8CEjHf/SMxdJ4cB+sYqcdCRiYuji7ZTPLeyFhaKGhzj5DdYKz7bZ6xwrxTX7Na+EYQ0g5LPan+hjQZSyVdda6yCQBnTFPaNnbSDEtpGlWDqbp9YYp7sx2VjHJuKTQ1CuZINOChRQ5VI4QQLDLnpAJUdpog/aA1aveS37RhnBSRFklEJSagRVJChvGI/yialY4wIXo+62oaokqpgB1Haewf2g4oKxxiLduLT1XkV4gXVDmMj4Rnn476NUPJXYVXLVipySOwxOTmkL9BdT6uSvsnHurGsKiipwNK0T3MGgyrr8w79VJzjnaWigeK4n0YMg2pLE5Nlbh5NtLV5CK9FxdlbSd3SyGu16YbHwSYu6PRddmnfqpGaVXiUBA8VR0WcoVnXbxKt9Vd+MOPSX1XJNof3MjLJPMhSj8RCewzeUlA+kUp7yB5w19KzwNqTAGSNW2PcZQPjWCTsnoWbkharv/AE7bQ5uu3aeEJ1y8ab8O/CHKzTcsGbVlrZthvsbTrD5wu6NymtnJdv13mk96018IBA90sr//AKbiNjaGGx7rKD8SYhIrLNizCts1MtND2WEl1X3iBGLpDmdZak4r/HWn7Bufliduu3bOs9rKomHj77txJ7kGFIU6CSettGVTkA6lZ4Jb+cJ7kxgt60tfNPPfWOuL7FLJHhSDehCdW1PTW1mWKEHcuYUGh4XoW5CSLrqGhmtaUD3lBPnBIMelLpblbPlzmhhTyucy4VD7qU98Gujq2FykpOzQ6yUGXQEEkJUtblDlkbmFYX+kKZC7RmAPRbUGU+yylLY/CY3TLmpsRlFKGamnHuaGUhsfeJ7ojSlswp0dakLRl7TYLjR61KLSql9JI9FY3HGhyMIHSHoa848p9N5bhAvoIxIQkJBRTPBI6vdAbouUr5elYUUpbbdcdoSAUIQSQaZgqu4GOmaJ6Zy9pthtYDcwBUt13DFTZOY3jMcsYwyxyxPVA0xyRmtMjk+mTWrbkWMtXKNrUP3n1qdVXvT3R5LjV2Q4rbMTaEc0sNldPtLHdD3p1oJrjerR0CiVfRWlIwSrkMiMRxEI2kyVMyclLEUcSJh5YBrRTjl1OX7rfjGjFmjk/pVlxOP8O42NJamVYbIoUMNoPAhCQfEQWljVKf19IQkWx0pyTYolanlUHoCgy2qXTwBhXneml04MsIQNhUVLOzddGFOMaLMEYu+DrrLqa14078Ix2nbCEJUo4XKk14DEeY3xxGZ6TJ5dfnAgGvooQPInxgTOaRTD37R0qBABruGQIyOO+CqG0Sqh+kelArIQUKC3HLt4UASm8RVOeJSacM49swJD60AFIvn0VrrxJN4kk5k7THOWX3ACtOAQUkqCcEk5bMDUeEEGNIXwq/rKqOJJCTXwgSUpcFkIxjzuGdL55aZlxqpJbWtF6gxAUaGnrFN0k7zlC+kdpjRPT63nFOuUK1mqiOqK4DLIZCKvkysaDHZexTXiPpcst9YT6Ui/6iqrK1vJSLy1XU7NqlcED6R44Ab4Gz82FDrC4jNKK1Uo71q2nuA2CLHZN4KvrqsnC9tHIKAw4AxS1ZVSVrKikCpoKq5EYU7aDjC6WuQarB5mj9EBI4Dzjw3xia/GNzS1FwatQZAyV1gE4bSlJJVyEY9Sa4knHPzxg0LYQsS1ktOAqC00+kgIV3tuVQ4OBI5w3OJlZnFASSfpSqSlfvybqq8yyunCMGiOjwfQouMpmEnCjT6W5hB3hCh1004HsiM7oESo/JXCtYx1LgDUwmm5JNHPcJPCHSaAa5eTfbQrUFEywnFYQnWpT/EZWL7RG8pFPWi9FqS76QHkXche6zqOONS832KcH7sLwt59hwCYQpS2zQKJU1MI5OposclXhwg2i3WZkXnUF3EAroGZocb7aSzMU26xIO+kNYKM9paFi7rWlgo9a8FNg/xU9VB4OBswLempmXN1wV3a1JVhvCgQVDtIi+Wt1TDw1ZcSSMFAlBIVlTIKBHunjDC3bqUkocYAUMSlNZZdf3kXC2TxCAeJiUmFNoDShuWQ+dr04w32NNOOnxUmNOi6btm2o7vbl2R/NeqR3JjLafUsqST9Y9NPH3dUyPwqjUz83YTh2vzyE9jLJV8TAYQTohLay0JVHrPtV5BaT5RLTaa1loTa98w73JWUjwEEeixm9a0tXJKlrPuNrV8QIWpx++4pfrqUr7SifOAQa7Q6lgyqfrZx9f8A20auMvRdL37WlBucKz7iFq8o1aXKuWbZTf8AgvOnm46KeAjzopN2dW79TKzLnc3T80QnQq2rMX3nV19Jxxf2lqV5wd08N15hkf3MpLN03Et6w+K4XpJkrcQnMqUhNOKlAecG9PpsOWlNEZB1SRybAb/LC9E7NsorVWG8dsxONo5pZbKz94iKujeVCrRaWfRYC5hXJlBV+K7FukVEWZZre1QmXj77oSD3JMfaGq1cpaT4zEsllPN9wJ/CDB7J0LEzMla1OKxKipZ5qJUfjDd0hpDQkZf6mSave26S4ryhcsGzTMTTLI/vHUI7CoV8KwQ6QLT19ozKx6OsKE+y382PBPjEIbtF3tTZ9oPjArQ3Kp5vKKl/cTAvQ9NZxtZJCWbz6yDSiWQVnEZVoE9sbLW+asqUb2vuvTKuSaMo8AoxjsJ0NSs0s5uBLCeVQ452UCB70RhR03QnpIROgS82EoeUfm1ZJc3Aeo5u2K2Y4RfpRoohfVdBoa3HBgoHyPA4GOGl28qpjqmg3ScCEy0+byTRKHjnuAcPwXnv3xz82H8oGrFlr1lwIekGjzsovrdZB9FwZHgfVVw+MC0rjvtv6PAJIIDjS9+I5H+scn0l0NLNXGaqb2pOKkf+yeOcHD5Wp6Z7MbL422qG6ACVRciMaVRch2OgmYmjctk6haiSG7yAsBQBJIUU9WoKgACa0wi1pI2cP8owgBVKgHmI2tri2LK2bXFq1DiLxS04UJcN28KglSReI6pz3bY3NNjAfrt4xg1F9ICq3K1pVQSSkVxA9IivZegrLoqezhwIyJ3xZ8iM3SrNcOzKDEnos06aqBQrO+glJHlGOSQK1/VBDnY7AOAod4w25f1hZMKFC3eih4pKmih4Z0FGnO0DqKPHAxze09HHGVlKkqSoZpUCFd3nH6YAKd23uHxpvhc0kuPC64kLGy8OWNc+4xVpsfUfn1t1SCDUgjI/5iGmQ6QFFIbm20TSBh85+0A/ddHWHbBG29FE4lvGuw5jt+lyV3woLs5aF0CQTswpjyqceFKnZCuLiMmmNFsTrTpQWnHnEL6pamUh0oJoEpQ5W8uuwYU2mkYFSoaUtiaSqWVQhCHW16tQKSApamjfoDiLqVIrStYXphbl6qsxhgKAcANnx3wYkNNnm29U5dfZ+qeGsR2VxQeKSDC88h/gNm2nmlJ1gDiE4IJVrWik7EKSqlDj6JHYYZZTTRCkBLhFE+i3NM/LG0Dc2vB5HsqqnjgIz2LPtFysusSl/Bxp8l+VXwNUlQHtBRGxQgja2irQop+Xflwr0XJUCclnPYN8KQdtFKV2QQArSw3WpBr1JNCzzfdcdPgUxpt7qWRZyPrFzbx+2lseAMZtP8J0t/UtS7P/AG5dsH7xVGjTjqs2a16si2s83lrX/SIRF3Rcbsy+79TJzLn3AnzhMvYch5Q5aDG5J2q7ulA2ObrgT5QoJbvKpvNO8084IRv6SBcMi19XIMA8Cq8o+UR0EOrlrUe9WSLY5vLSjyj3paWDabiBk02y19lpPmYrsM3LGtBX1jsq195Sz5RCGDQOWv2lKjYHQs8mwXPywHtCaLjjjm1a1r+0oq84PaAm6+879TKTK67jqygeKoB2bLX3W0estCftKA84BBh6QU3HZdjLUSkugj95SdYrxXEkfNWITtmZwD3WG6/iVFfSVMX7UmqZBy4OSEpR+WPdIV3bNs5vemYe+27dHgkxCFnRmkJnFPnKWYff7Uoup8VQquLKjXNRx5k/5w0aNHV2daLu1SWJcfzHCpX3UwM0QktdPy6CKgupUr2UddXgkxCG7pCN2ZRLg9WWYZYHMIClfeWYGT6Lks0nem+ebhKvw3B2Rnt+0TMTLz31ji1j3lEjwpB/TqTCHAlOSW2k9qG0tkd6TAChPRnGhQjNXGDEvJaxoqyCcVKOyFCN+gHSWZcCWmiVy5wSo4lvzUjhmNmGEPVs2WAkOtm+yoVCk40B4jMcY4ShsA7/ANbob9CdPFyatUsX5dWCknG7XMp4bxGHyPH1e0eTZ4+fS6Z7pDowlRK2qA7QPRJ/KYVVypSaHCnGOw2xYQW0JmUUFtKGIGNOfDjCBaVkFyppdxp/pwhMHkOHrM05vGjlWqHJc9oE6hppd8KU6hKwgDEYA0JJz+PbGSYsRxsA0J3i6QRXgTnzzjqNjyy5mz2yTccDeCqmouYUrtBpWnKAYbSFFDqQdZQEihBwptwGwkYGpi1eTNblK8eElVbiMh4A0VWowxw2DDkMYISk4iufkeUWaS2PVJcuFCkkhIJFFJG0XcduCTiDCm0qlfnMt2FftUjdDPqRgyYdLOiWfMYjb+qeUNtmWwBTDZsO7ZkKxx2TthSampAxptrTZhlnXGGCz9K6+lt25bO7dFylZTpo65/tioOQ3Y45Y4bKV3wAn5zGhzwqcMeNIXmLRFOqcM6V3/6Duj1yewp3frshkhS2ZIMBbQk0uCigK5VpnzG7hG1UxXb+qfrujOs1yixKxRUnpFTdfpAD0VVOH7q/SA4Go4QJLSF5G6r1VYV5K9FXhyjoLtnhYoe8bDvhTnbJDa1VTQ/SFMMfpDgfOKcmPTuWwlqBCpRaDiDhz+BygnZGlszK11Lzjdc7qiAezKIpQUiiSCB9BdVJ7D6SPdMRWls+lVs/vArSeSmxXsUmvExTZY0W6YTetnppfrPu07FqSPACC3SeaT2r2MsSzX2WUn4qMAJdGtmUjPWPJH23B/WCnSLMX7UnDueWnsRRH5YIOwhYvUsSfV9ZMSzQ935wiF7R2W1k3Lo9Z5od7iYYZo6uwGRtenXF9jTVz4xh6NmL9qyg3OhR9xKleUQBX0hzF+1JxX+OsfZonyjS4u5YiRtenVHsZZA+KoAWvM6yYeX67rivtLJ84L2+SmQs9GOKX3eHXeujwTECe6MquSdoub2WmRzdeT5JMQ0ClNbaUqnYHUrPJurh/DE2RcshZ2vTiE8wyyVfFQjZ0ZkIfmHzkxKTDnaU3B8TEILlsTpdfdd9dxa/tKKvODnSA0G3Zdkf3MpLp7VJLivFUL0oxfcQj1lIT3qAg30izQXaczTJLlwcm0pR+UxA9lsz83YrQ+unHVniGW0oHiqKNDRcTOv5FmVXdO5Tqg0PAqiWkroTI2c1t1brpH8R008ExlsufQ3ITTZV84+tlKU0NbjZK1E7AKkDjEAYrAZQqaYS4oJb1iL6lGgCEkFRPCgMHpqdE2uaIxVrXHkYZtLIChjj1bra6br8K2UWyk4ppaXEGikmoOY7RtBFQRtBIgBMjiaGhzEXtOkJxyrWmyogla8ohxOvZHVOCkZltVK3TvG1J2p4gwGUcscqQoS7XE/qkWNrjKF8YmlyCQdNC9OHJFZHptK9JsnA44kVyVTvh7tWy25pj5RJKvoIJUgekk7cNmPdHEw9BjRzSh6UdvNKpXMbDTz4xlz4FNWuTV4/kPGzofR1aSm5hUusm6u8tFa5il4cqdbmDvhr0usxIQXkpJp1iBtyAoN9KwmFxqdAmZcFiZQoLVjQFwAZDKhFMsCK1ANYb16StuySw6FBSkltScilSgRTkKZ7e2Micd4M2zi01kjwKUwtDidTQgkKFadUUGFaYpx3wkNWYFLKDiRUZAKBBoa0NCM4crPnUtuEKReCU3Q5e6wFKYnK9srXZwwyWBIhbzhUSUlIdScSu5QpqeNUGu/OHjNxiJKEZS3Wx9ZmgcstKuvfXlStLpPLaO2Bk7o45LAhSTdqaKqVAiuGWVYaJgKQurIcIUBdv0CVA0oQQQaVOZxFMc4I64qa6+OICrgvUNaHDcDXGhyrCrPOLu7DPBCXVHN0vXKFNRU79/Dv8IJMWnewOB/X6xjfa+jJWlS2QNYml9GASo0IBBpgc6gYVEKzda44ZHPPeajjG/D5Go5+bx9L3D5f7IIWckKxhbamaEV2bf18YMSM5d/XMx0sck1ZhnFoY2GK/rt+IgBpOE1BHpJ8Qcwf1tgi9agbBxqTTs34QuTUxfqTtiNamRbApxFD4jl+vhHgi50dQV+ioprzFR8D3xlW7Q0ooqoDdTQEDeScByzjC1To0pmvQKX1lpyaTlr0E+4b/wCWBVsTWtmHXPXdcV9paj5wZ0AmUsz7bjikoCEvKBVgLwZcujmTQQs3vh5RY1QqHHSpV2zLLb3tzDp990AHuBjzotTSeLmxmXmXfstED8UfdIhuiQa+rkWK81lSz5R7oD1GLTd9SSUgc3VBPlE7J0KAhh00coZRr6qTYHaurh/EIAhNTQcvKC+m7ZTPOpNepcRj+40gQHwQttclFnyLfrmYf7FLDY8EGNejQuWZaTuRUJdgcluXlDuEU6YgBuQSK0Ek0d2KlLJ8Y1Wck/7FmEpFVKnGMPpUDZNQKYiu2IQwdH8nrbSlwckrLh/lJK/yiAU/MF1xaziVqUvtUonzgtoxbHyGZLjiTVLbqLuRvLQUCtcqE47cIFJu0pADQU0ptNp51GqCrjTLTIvClShPWNNgKiYDXovuiPCzC2GigmIqXsTidp2Dl/WIO/18IirduiENVn2kWV1TRQOCkn0VitaEbtoOYOIgjPWSFo18vVSPpJwvoJ2KA2VyVkeBwgGILWBNFK+qu45Q3FfRNc0KrgUnLHfiCKwVuLYLj2sNjtlNTJu9WXmMilXVaUdwJ/Zq4K6u4iAVp2M7LrKHkKbVuIpXiDkRxyiNUGzBWLWVRFQjyITgMyhcbN5C9tcCM9h3jMxpnLcUoELUoE0BxocCCKb8q1gRJT13BVSOQNIvcQpdEqSFA+ipNLwHfjyip41J2y6GaUFSezLHbdeySoFOwUFADw35iuypjr2hEq2JJLqU1W6ipqalV2ou3jsGIwpHGWLNIVRdaePdtjpnRnb6G6STyqEkqaruV1ik8QbxG+p3RTmjtsW4pu9w7aFkBbSgb6k1qGwq7S7U3a+lSueP0YpkHS0gJcXinCpTdScN9MTWvZjF9our+UrQgpFA2R1qXr2NcNoNTTbSMTlqXXFNvtAVxSokqSpJ21VkfhlhHOtnSUbNbDSS5erQFJyPVONQM6HE4Qg6UyoRNOIGBICx74xy43o6JZksKKp1sLydwBOWGwbDHPdJl35tZyoEo7gPMw/jt/V+KKPI+z/QM1LkAjDOlBerSmJGF3DCowiTE1QnE0r24cO2NLF4Goy4mMs41dUCMldam5QwPGO1hlTo5WSOxqU+d/8ArH1/CMtcd+OyoHw2xa2CTgCScAN+Iwr+so26qRlptlc48UpoKVUv0jjS6mhIBzPWwjI2AB+qk7zvMeWu8lagG1BSWxdqMiomq1DgVGg4JEYRNlOBjA3e5qRK9EFCsfR7F+qxCy07QdeUlTq1LKUJQCcwlAokcgI0WZb62WJhhKUlMwlAUSDeGrXfF3HsxjC5lFQhJKglzcxdUDQGhBpvoQaeEX25axmZl167dLqyq6CVUrkATnsEYzG2wUAzLdQD1hCN0hkrdDzZskpLLWsVfWhASCrrXU5hCa5AVgHpDpKq8EtLF4VCiAD3HZzHfBPSBwiTcIJBvtioOwkVHI7oQ1DGKoRv2ZfknXojxxF41qak1N44kn97b2xWVFJocOBie2JjFtddhw4ct0WlBAOxbrIyK8oubOEAB6pNf1vw/wA4hqsFGtKU7ammHieyJjbBaRYSptVUg+jmAYgQBHqTTGPjnEaxBRls+0kPJCHTdWAAlwCtAMgoZrRy6ydlRhDRZNtLaCZaabQ/Lq9BLnXRTe04MU+6eYEIFmJB1lRWiFEcCKYjcYftGmwptxKgCn5Mpy6RUXwcF0OF4b84uh7cis2Wj0cSryb8q8WScdU+ap910fmHbCVbGiUzLGjrSgDkoUKDxCk1Se+HyzXDqkYn0E+cW2Y8oTASCQlQNU1NDzGRiOPYVLfc5Mtkg4iPiBgMf6coc9OJRCXOqhI5JA28ISxmf1tisdhOzbQKKBQvJGVTiM8icom7LqWsuJ2GvVISRQ4UrkRhiIySmcFLO9Jzg2aQrqgpjXo1PPTTqFFdFtlIJUEgmgIqfWGY544QZ0ktdptxJVdUtNSEEkE1SEkDYo5Gh7KwiWEo65v+KkdhCajkd0U6RvqVNLJUSU4CpJoK0w3YRhlhTfwdGGdxS/Y+WLpclxVNWoKFElABIoaioNMhhXLOFzSlwfKTRNwgUUK7iaZbaUgnoUrBw7biceyvxxhXm1EuqJNTeOcVY8aWW10g5p/86JJNMKgV2xktB6qqbs4lODrI9lf5YzyycR+t8dLGvyOdN9FqMBUnDbXADZGOemllJuZEUUfpU3AbAYottZvpFTQCtNkVOHqxZKbZXSRmGwpN0+HYfIxNTmPXBB3imPlEEjKL5HaNkIM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4" descr="data:image/jpeg;base64,/9j/4AAQSkZJRgABAQAAAQABAAD/2wCEAAkGBhQSERUUExQVFRUWGBgaGBgXGR0aFxgdGhcYGhgaGxwaHCYfHBwjHBgcIC8iIycpLCwsGB4xNTAqNSYrLCkBCQoKDgwOGg8PGiklHyUsLCosLCwsKiosLywsLCwsLSosLCwsLCwsKiwsLCwsLCksLCwsLCksLCwsLCwsLCwsLP/AABEIAMIBAwMBIgACEQEDEQH/xAAbAAACAgMBAAAAAAAAAAAAAAADBAIFAAEGB//EAD4QAAIBAwIEBAQFAgUCBgMAAAECEQADIRIxBAVBUSJhcYEGEzKRQqGxwfAj0QcUUuHxM3IWJFNigqIVc8L/xAAaAQACAwEBAAAAAAAAAAAAAAACAwABBAUG/8QAMxEAAgIBAwIEBAUDBQEAAAAAAAECEQMSITEEQRMiUWEykaHwFHGBscFC0eEVIzNSYgX/2gAMAwEAAhEDEQA/AOHU0zaqCrRkFGKDKaMH9KAtECntULC6ZqEUS0DUynlUKF5mjW0qa2/KsODtUIT60ZTSymjLUITrStWE1tahAozRhS6Ue3UIaAzRRitKorKhRhapAVEtUwasgUmBUWqINYWqFGlB61FxUnofzahANy3QTbo7XMUIXBULNqK3UQ9YTUIaWpEVGKmBUICYUNlFGahGoQA1mlbqRTzNS944qFivtWVDVWVCgINNWxIpZVpywaosItuioK0sVLVVFhdNa1VECak6d4qEM1VrXRFtVD5MdZqENBaPbioBaku9QhPrU1qIHpW9PmKhKJiipUVTzH71KIjb2NSyUFFY29Ys1GKhRhWtqorTJ6VJVgVZAwtiIqPyalpIipxioQA1qoEDtR3NCAqFC72BQhaimnqFzyqFgmYVHXW2tma18qoQwPUhcqVuwTP832rdzhCOn71WpcBaXyLuKGxpk2qgyVYIq60tdt0+60q9WRiRSspj5VbqyitQEnGT5U5astjzHerAcRrbbJgCMHGBvWDh9JjIjyE79waxvM/Q3rporuASx5/2pq1woOAM+sCO5JxFT4dFJ8RA84P50cvayqSWgQxJUKZywAmQIAg9ziq1theHFIWuWwok7dN8iMHfIrbgsRCsBpAG+QBuJ/4x7UR7IYliRqnoMbnboPTai2SVOM0WquAXDVzwCt2gZxGkbDrHWCd/KtLwpaYJxEwJ759v3o6HW8jyztn+fzNG4y6UUwYAAXB77+u5oZTfAzHjjzRUfJIIMkySPP8Am1ODgzpmlbGSSTt386a/zPn6iOkTIpknJcCYxjJtmhajtWxb7/YU5w3BareomFeRB3BJwQJ/kUr8oQYJkHSR07SPf+ZpazpjX0jW4wNOJHhHbvBjJNT0mJP0g9DjPah8HZ1DoTtDGI8xODmRHl1nBL1kg5DeXUD9ajlTIo2uAy2VI6g9v5FL4Bia384dT/eptZIg6TkYmP0Oc0Sk0LeNN7IFbORHWimQQMHy32/as1Y7SAIz/sJj9aEzjSWJGD7zR6rA8NJliLobsB7fyZrdxAR6df8Aik+FYnf+CKcd5AwBHX2/n3oG6YxLUuAS2R1NavWVAnfuM0SREn+H3ise4NoAnrOKvUwdC4oC9mBEAY6znz9enpQQvkD9v5+VOWeNOnp6dT7EaftmkrlxXbJAyc48v1/agcnbTGKKrYm9tYmCO2Qf3oR4WRgg/r+lSuppgqwPpEijrddxktEY6DEmOg6np96pTfYLw49wNv8Aprlj02BA6yBjJ+1aHEapnB21d+0x/N6jxdxlgvOfFE58jnv6UtwvMFhlfAJGR5eVEot+YpuMPK2Gez3Eem1aaxA2Jra3ZBwIxBA7eXWaw2iO+MjtBzNXrfALxx5ohZuAHIFJ8XbAbH/HenndusHzofytY6bdj/byqoy0ytknDVGkVsVqrIcEBhi0+SiPLc9qyneND1M3gZPQVZFYFyp6nUDIxBgrgiAd59PIVvikA6j0/wByatbqEoqXZKpIgKvUyZjfOc7VvheCUnTbVZI2nT9sTNYFkj3s6ssc3xRU3uK1ABSfKjcoS4ji4qk7jeN8dRVqvBXEhTaCk7aoE+hYx9xmpXDdtPD24YgQQwkT+Lw4n1HWmeKq0xQl4Xq1SYRrzuRKjz8OR9hH96jxXAqskk6TIB0kFs4AB2kio2tQMsc5keGT9wKJf5kFklE8JyCp1AnYkMw39KSrTpDnVbiSH5Y8SsAfpmRONxAOQQemY8qDd4jUmlUYSxY48MTIAxinl4IXlW4z5JJIJMET4WGcLAIAmZI6DLHFcOBGkqAN8if57U15owddxPhSn+RQJZcHw7Hy8wY/LrTa2fFLAGZIjEk7QBAgH2/I02FnJJ8sGIHnWuMvjQVRSuRqcxqO8Adcx9qVPqHJ0jRj6ZQ3NcTfKAKeiySD3nA6H/mhcGo+TcmJ12wO5MPq/XNR4rh4hSdU6STIME7gnoc9/wBME4rhQLltTAEamIJyxiBsc4Gfz2ocdIdltxG2dFQKVMjYjcdDOrfbb/ag2L+dlYR1WfynH3otyxAhm8wIkZmDIJ3FY913gFiVEAAnAx5U/Va3Mrio8GysnKqvooB/vR14cnYSf+OvT71peEIzAGT/ADvRX4mBg5HfH5DMfakua4ReliT2CLkdWIGRjIjHX8ulP2uXWyGJIMDMn6TGYjsYjMb71W8bpYlxIEbk7nyByfag8BzAFgCYA2/U09anG0+BflUqa5LMcMEE6idxEHqQCBjM0Nrk40jvnB/kdKZkA+Atk7ET6e/5UK45PiIz6T6bbH1pdvkakkAK/hG3vWrVkswUZ2H8mmmtNEwB64rVskbRPeJj08/Or8XYB47dsBxZKyjEL07z0ORv/tQOXcE1wFREE+KYEbEzJ2/tUeI+lmgzGnYZ6/v0g59aHyjign1ElidljaNiTkydwIx3ok/JaKcfNQ/xHDKhMKAMSSR+5HpULVsFNRIP/tG++wojcSoGBBgQBAkf/GMdpmstFoEwoOxIA/gz1pLb5HqNbCHE8FqM6W+w/XUK1a4H09z+y5/OrZeGBlgxaDugAA9SRFL3eN6IX9d59wBVrPLhC/BjdslYs6ckffAPscn7UHibmhjBwQDBHkBgSekZ8q2rvux/Pf8AekeLaILSrbDEAiJOe4kb7yKrErk9y8jqIdlUidQnp/sa2tl3AEyST4Rie0acn3AG1Jf5zVI1Dp69AM/brU0ZgNKmAxzmP3rS4mfXZN7NwGNJx5n+1ZWm1/6bZ6TBMx5gVlDq9kHX5muH5vP/AFCGKwAJ0mBtkDPuaZ/zKkHTcZZzDAOMx1IMVQpxZfxBLpG861Kj1OkgR500/M3QDTw9o5idQuMTGBA/tG1ZJRfZfVGq16/Rlxb4lQv9V7b9fE2nH/btRjxiYgAEoSq/MIDx0DBSOwiRuK4nidTATrUD6gdyRqIgRIEMAPMmneWcM1y6bYuGNLDUIgjGQCJUHSPMY26tWBctiHJ3VDfMudrEWyQGGVYyAcnBInaP3E0Hlxa+4DSyokkTpLKnmZyTAjO8Cq7juWNZfQw9+/36+Qq9+GGUWryn8TWgCUDEAEkmSfD+H7mtT048dxMy15Mii9i7CxGpmDdToQiev07UPiOMKkEqCpOYUA+w2FO/5ZiCQhjurSsdTDaszv8AyK3iJggASuT4MxMTsP3/AGrlq73OstL2RA83LkhLe8xIkgZ/1bkDypixabSbpClgw0kwW6Y0tOPIR1oXBcLrjwsTJJjMj/tEmNvXyqHMuKgaNhGYEHtGTqiOnntVSaTqIUY6tiy5cvjF+4JW0C7SIXCnSAZM99gBBwc1xv8A+We/ca6ICydKbwpJOfPz9BTfxPz1xw3yUyt2JOfwxG+xIxAMRVByi/ocZ8Jww8vP9f7VuwY7xuf37mHqMmnMoffsdRwfGHAx13GJ7mPv7VZ2+OaZgbYMgz6dKq3KZ0KxGkQ0xBkmRvjMQeoNNt8xFDKqqCBkTv1WSSZx0pTmh/hPkZTj9t8/l16bR5xW34JoJOAcQdztMASSRvGKjwPMgD4lCtOGbxCYnqRBPf8AKmuKuBzqyTGQowZMdekRjqZxQatL2RHB9xexwfzA51IwVSYB0NgTIBHSNhPtSXAhQzMhPh27kDYdtzJ8gd6tRbX5ZJjXqVMY+sSZ6EAKY8z1rm7t3RdbQx07HMz79e81qxXJNGTNUGmy54Y9zE+uPKO3lTAuXFOIEjM6QDnBB6Gss2vmEjUTI1AAY3PSIgflTdgzgus7HJB2iNqW5D3D0Am4W6MxxJ36fp9q2dtjH6+wP61YqoES2odhPtJPWk+boWTChVGO5O2x7elJdN0Wm0VfH35tsDCqW+lfIHJEAiO/tFc3wbHVAOMz5xBP/FX3xPxTrpsGNIyI/wBOCqjcgdYJ61zsw20Z9xXRww/2zn5slZEXXBX5VcwJO2fv396Y+SSJAbzxnv2qPLuDV3QWzOsfSYkETqE/n54qwtI1qXITTHXMeY8/asWTIlKkdGGO42Bt2yN1JOJkg9P5ipcYHCsoS5qjosKJzLbzjpM1aMjG38y5bf5Yg/T26948vPY0E8SSNVtZWYBIlRHaMYB3MmkPIuaL0vgqrfHXFULo0YOTjVjow6zPpia53mHE6jH+mRvP8x+9dHznmL/KtJat6HtyWJIJYsBLDH6dDXMPy90jUN+u9bum06rdGTqVPRST/M0jFSGMnImcg9QD5H9qescwRjDBo7gDHtG1J27rqhUr4T1KAx6E7e1N8KUXBUMGjMgEb+4EDenTV/4EY3pfp+YVlXo4jzEH9KynV4vhozaYH1/3rVIuXv8AI01B+nzCHjwhBOwMHEgGIIAj6q0l5zGu2sHxAN9cEE5Vce52jaocNwClsObhnDMTq+xj8jQOD4pQ5F4sd5CHThZLTtOREg5mueqf3+x0ZQqu19iu5xbFxgofS30HxagY6Agb7Z9PafIddi8ro30mSCkqwzIJnr1q54bmdm0S9vh1IAMM5LBQZ/CBk+pieg2oXNfiu1dUBbZS40AFSI7fSBOojHvTVmk1pgA8KT1zT/b+R+/xlu8UF238wsdPhZXbYTAVj1jOP7PJyz5AWFLOsSGKrkjAwJnPfY1Ucj4RbakydbHoPp8sggjvt7xTHG8ehMW7ml9Q1sq6R4cCYGY8o2pLmpvSuEFplF3W/puML8NFrWpWKNMk/SfOMkk+lB4jg7mTcLsynGRgDYnSd4HkftVjw95UUMtyw7E5NnWSZO2ARknMmNthSHFcyITx3GGTLAbeUL9qvVJOmSNS3oX4Xm1x5BY2wvRXjVkCQuCR5dP1jxtjSnzGt61BMAKCW31eIERA8jQOU3bbXmZvEuw/DHmJwfTG1OcfzZV16YKqYNtiurTA1EEkK0mBg9JMxQ5E9Xl+QyE0o/ycpzL4iS7bNizbVRAZnc+JiskAThesAEkwBvVKxC7dP167YImh8Xm6zKIWe85PSetF4flruUBIUP8AiO28SY6SR967UFHHHbZHBySnlnvuztPhziUfKv4m0hVgFvFvLEQIMj7edWFziAGMEMRCgklowRCjrkdMbUryL4WWyyuHDuIyhwsjaJjadz7ZmrrhSlhyHIgmRcPrmcYMnp51x8ji5eW2dvG5afOiqPAyoYTqafbvJovDXRqGoNAjAx3nvA/PI710fFWAQXVSHAjVpBBGTBz1296QHDh7Y0D6CRncQdj1x+lX4t9i6tcnL/EfMQ8Ihx+KOsCFB/P70lZswBM7df8AarnnfJx9SKfMRnz/AD9uveq9iRGoRj32B23611unlF41Rw+qjJZGn+gbl3MSnhJlZ6/hkRIO8bSPIV0NtkZgAQqwPFOT/wC4bCOnWue4DlbO2xIUEkqVO3v/AATV9wvKLY8TXLdvO06mzHSZ/I0vqFC/cf0s8ijT4NXOZGf6blj6AE//AFMUFuZkNLMwaBkyPUjUfafyq2HJ7YGoXDvIY4EDEgmIzA6bedJ8y5eufmRcUjDLcLR123B+/vWTVFGlu2UHGcZ8y5rdRcLGO3oBGPypjhOBs3FJfw3Ok7EydyRA/PcUTh2RVK5EzpZhgz5tHi3+1Es8UIDa9RETAWZ6GIkmPI0LzSapbB+FC7oW4aFYG2Cty2QZgaSwiBCzJwMiicz5ytxijWyoJGx1AHfEbiceneocRxgEOUVhc8GrIIIkyYiRPePQZpLi+AIylwbD8LAEHzYSQfTer08ORE9ml8qOk5TYNwf1C6ljIJJIgzGe8QMwdu8VJOPRX0q2hVkO0HB7REEnvtmqDhObQxV8Ax4h1/kR5QatAV0QFEnoMdIBO2QO0+dInHTyPjqnwN3ONtagyBG6aWBPQDdozip3WtXLZ1WgemrKkEdskD9pxFIvy9iv0vgZOCPUdvekm4Eq3hIg79x+oIqo5UNeB9mOjhrPyTOsafwmPF7t4QIjJzM1T8bwVuNVt+glTue+kTmD9/erPi+EtFCNTA4EG4uZ3IAGdtiOv3qWhCEVZO5DEL5SA0z+VMx5NO65+gqeLWqlx9QdnhJUEOACJgtBHkRG9ZTcWFw6AMN8t/8Azj7VlP8AxUvf5GT8IvYveH4tbasyXFUlSBAldUGDEFQc/nmuZ4XhTcY3HOkDDNBJznYnLRPvnrTN/nFtGPyrQGvUdKh51hgpDBjldU5GRp3EQT8tunUq+EDckggLqI1tCkZMEHfBPU1jyf7cafc6HTxeSTlzRz/MnyQGYrPXM+ue3aicot22Yuy5UBVGrKmTLQZk9BEffNXfNuMtteRUCHYEW1UAEQIk5I7xAEzOKRvWla6QGUEn6tOATtONv0oZS0Yqj37mmK8fLqlxHsNXrz29BSzqLYBBIP8A3EZncZitLw/yF0sLh3LRAEnc4g/nT/CcI6XdS8QjNaB8InQZgRqgAnM4HQ56UwvO2MnSrBRLQy6IAJMnqfelt6Uor9QF5pOfY5rgeHdrzaS0IDOsZGYA3kHfFF5lbJYaXmJyZBxA+2en7Va8u5paywAAbBBSCG3YA/SAMYgnNS4vhAztcCjR8sqqsZyWGSFGMbR2FFPI4zXsTHG4O1yAscGotpIj5kaQBJJ2Udy2QO21cxzu1c+YwhkVJbOQuB2JiXEeZIFXnNuJDFC7sLVvSWK6pUSBqlQdjmDiFI3qo+JLHyXe094uNYYrcVpVcEOp2GsmCFAkKPIDT0q/q7sydZt5fQovlHUisAdGnUFUDzIJG5zk+vavROS8sUBmuoDrWB0UbRpAEqAoESevlXE8t5W/yjeO+oQILE6p6Dbt7mvU+WWLa8PaAdG8InRkEx13OD3/AGxoz5E15WYMONx+JclDy68OGvOjeK22kEgiIn6mUHxRMEjpNdJx3y71spBOoeHGoExIjMjHUVTfEyKflsBkE7gnVjMz57dK3yziybakatSjLdoPUT+fnWTL8KyI14bbcPQtOA5wxZ0ZtLJEK5GVPQYEwcAjeV61O0VdyNPiO7Bo1foJ2EzXOfF/Mla4lxLWFGkkXDGY0ziVIkH+0SOr5NzC3ftq51t3Y2lInrIX9sVJR4knsSM6uLW5l/ghgMGUgQBcUiR6gGSPea4XnXBG3dbwwpkr2ycwdt5r0y867qcRjSWt+29UfxXZFyzrhtds6gQFLEY1CVwcf6huBT8M1jl7Mz514sUu5zHLeKNtGUthokA5I7e/9pxRrHE2pOoFQZjoZ7RtE0DguNJUuiKTGoyfPJ8z5DoKsDxCvb+pdcqwAyok4BnOf1oM07btGnDFKKSHuB5arcNcIOoTjbMevXP5VR874l7Zt6SJjONj0/nnXR3bNwEJKqjwSBgtPnsB6VS824cW2BEgTHQxPUVnjPzIcoqSdgeG5rfcC2AskjMsIIBIOQd6jxPD3E/6i+A7sDJz2/vUOFN4r4HIIMgzHv4jApkX3IFq5dGpiI6iZ6MDEHejaXGwHwvYx9N218tFKFcmYM/bbr51RW1J1AAiCIMTHiiCegzjz9RXR2OBIZgHBkdA3hBOIJkn7n1NC5vwRtEEIqrEMyAyfPPXbyq4TSuPYuS3UlyQ4zhCLYuFpYgeGBIYMAJ2Emf1p20ynCTgjLAapgb7kD3xiqeypKHSSTEgnEgSTjvG0delX/KeMtzNwEuDBnSAxXoO66Y8z0onFuKRanUm0hixYgCX36AmpX7FsfizHUA/sadbirTifk5n8JMfnuPao8PxYEwqIMgkBdQI6SwMewrHKCT5LeRtbr9hFAseBUaRHhQrPupx6ihXOZlSoe3YZoga2AO+3iG/oaNxKO8mLrgbeOB/9QJqp491CwyMCCCCzZBHVeo370Ke9MOMVL8/v3HLmifFwo1dYdo9oWt1WXfiAgxof/4uQvsCZrKvRL2+hdv/ANfU5jhb5KB48UkwRAB3P/cTM+XnmrrgONuED+iLgUzpAwOxcnBz0qgsKFUSQI6DEdgKNwll3bY6VGyyJxkk9YHtTsqjklfZDsSljxKPdl9xl+2ml/kW/pySZOc9J3oNzi5BK8HBgMCQwX3gSQd4mlbnEBx4bcxH1NqPniRv5U9yPhL15W+XCsIBQEAkDKgg9fDgdc0MI3u9ystYo0titV4P/TIuMSSsmI9Dt39AKde+Bb0uinWNIUGC05/KJ9vOi8Vw4tsTxYuKActhjvsTPboB1FJ8P8tw7B306vDIPeQGMHbG0dJzUdtuck9glJaVii+ftjaXLAtqi2WIXHTeZJ2O8npVoyW3tgjToVl1MZSRuF1FcZHfNVVp3g/1rIWdniTH/wAZjznvQL/GhQl1rgOnUujRlRH1ifCQN/alRjre/wBsLK1FKMP3vYq/iO/pe8QU0wBiGUhmBIUSYImJwcdJNK8p5X8zxXSdMiVI8RIGFkbKOwyevWgcw5dcPEtZxKNLExAjI2JwZzO8DaryzetqoHiYzmTgzknvM9etdHI/CxqMXuznY4+Pk1SVpfUNxVxSVRWMAZnUFBknAB6CK6/kLqbCFLjAqIgbT165rh+EuIbVx2WSbjRnOmNvMCuh+FLlj5YLfMkHERAE7QB61nlKoqPoG8L1OTX8ltzi7aPyxdusF1NuxkmPv77fekbXCWlvf0r5ClRImJz659j7V0nF8r4a7afQ41aTBY6c7j2kflXK8HxttTra18x5KkkwvoukQdszPSpKMnF77A48kdVad+O38j/H8FwXEKwwr9HP1SBjYZE9KD8M8m8BK3QrbjS34fPznETOKNwHP1doaxb0ztEUJOX2Q91taqGmLf1aduu/ttmrhO4OLDnjcMiaVdvU6FuE4pVH9YwNvCpB+4mjDmCkEOhtO0aXB1Kx852B9x51TcHxdyNCXjB8wR+dL3RpPy21s3ibwkAZgn6hjYHtVKSKnh7Or9tizscJYUlDbQZY24kCWPiEzgBiQRsJ865bmPBW7d24hUgHToeT4YBOmPxeLc74rfxLzE/IscQjBjZJF5OvjIUkY2OkN2mfd9Vt8R8+7cc/KK2wjKuptACt0E7+/wBqO5XfZiUlB6TL/AhGX+qSG+gjOIwQOn5UlxkG1oIMz4c4kdQY38ppzhkQ/Q3/AEpAU/jWN5O24b0ovGcUFRTKBlEhvrAPWJxPpWZSqW5qim1sVtrk90nX8saCufXbrJBk0lxqoJ1CQMgrII9PTzq1v3Ll0KxvBsSQSVC9iBgT6ChmGXC6jERPTuZ3PpTPFqVlSxvS0zXAc2G4e5rgbkmcj8oprmPPbvgTwlHJGwJI7bb+dS5fashFGhtYBxtJnqOnvVfzcsAxVdBGw1JpB3JAJnzxvQKaeSkA4rTugnEk22WAoBGCyjPoB6RSV+zd8LC2ykTqEEyAJMRtGTjzoGp2sKfnsW6+MGAekTI9NqlwTXQ/ivOV6x9RXrk42xTYPTLzPj2GODlHVFfUPy74lLylvUFAzuczn6QCB5yau+UXtIJLEFzmInbpqG1eeX0+RfZAW0MPCRKsuTpOT4gMSPPGwq3+Hit1ZZmZgSDvBE/hzTeowJR1R2QrBkWR6Jc7/Q9BuMrZN1iNvE6HPoJqj5hywz9OpjlSCoj1kfaPyrOD5fnTsdt4P60a5xItgq6sw6YM/wBvzrnXvSNKhoezso3u3lJBmR5Kayn7fMUjNpjvkqZInGzRtW6bp94jPEf/AEZ5ovEktgE+dOpbuafESBOPP0NdBylbT2QUt27gySSyoARuAclhAxjFCu8NbdpE22wRpEqMbetasmTS6aFYaa5ZWPwF06QCsNDEhgxXfBgAhgRt6Guo5LxdldSXEuOWIkKDqiDudWc9AO1Vi8b8kgsA69IlW858vWrcG3eAYKoMSQjkFfXUM47YpU80muFQSwRu3f5kn4PhXlTc4hXFxSvzQDjbOqVwOp8sVLjOXXEBe38trcCULIcKOukCCY6f2qu4q1pIMPoP1QQY7Vq8+zIJG+md4G8d9z70iWaUlQ38OoS1A+LR7l0C3ZVjIhLepyIEkAZmAMz39qU4p+FPC3BqutxtxmReHAZdBLELgjOBPaMV1Pw7wfFcIv8AnrPD279q5bOm0tzRdtywLHxLDkhRsRSF7mT8dxCcSE+UiL4VMG4S06mJGzaTAHQGeta01BJy+/0OdJyyzcIHP8Jyy4BoJLXGXW7ySWYsZLH1x51YcPyBzgDtJOFHc5ru+E4S0qqRo2gxjrMRvgnrWcxsJdYoFBUD327Csuacm9TZvwZVjWlROOs8nh9Eq4P0kEQSYz2HbO9XXJ/ha4tuQPEGIKqQTv1zAxnejr8KG3cRreFceJJ8SkCQfPP6VWcu5fdS7eB1HTcycgmQD061S2dyBlNztQZ2Nrk9tVh8/rmqFeKFm8Allg0iYICEliJAyTKDB/Krvk1gumTJJJMkyK574v4w2b+kKR4Qy3BkmAQwEfijEU9cbGB7yqTDcy5jZZ9XyvlkdQTJ9cb1FbKONSaT1ZsAiOnv+1XvLeVJAZcEgSGEnInqKV+IbDtZZuH0rdQEtKAqywZkd8SD5VIRb5fI/JlilUU9vvv/AHKLhbJZiE8UeePKrlPhssFdmUsDkRAI7evnUvh/mBvcLbvgL8yCrqFgBgYjO3f3prmBv/5a49rw3FBIWJJIyV9wIBqJVKmVlzymrWxz/wAScMiIVU/LDgo0HdWP0sfefYVy/wAB80NhrgbUwRwEG4mTkr1gEkDuaDzDmN274iwOoB56AHJ+21VPP1uWOKfSdLKFIjZseX607DGUk4/L9AeqjHHpk9/X9TsuJKhtVq7/AFJkq2Fg9AM+n5U0bysAulgCCWIAhSI2zgyI222rneSXGvIHuW3HZ1OoA7ZByIp7hOam3dc3dxgsB4hGxjEg+nWs1ShJphWpK4sm7qTcIdmGDnHiO4JmferLQy8M7KdJKEiCJ8h3n0rmbd5izlFhSSd+5x54FWnC3XINsmARspkEmMTP3HSmTi/7jU7iPcm5yoUBLZTwmTqMuepJ9e/nUuKsNdB/p2kI6kST5Z379aYvcHbtKBd4pLZUERGCPIJlun50ta4y61ljNz5S4JA0nSezUMoSUtSERkqrb6gOH5h8kaHVZgrCosgY6jG/f7VWcUQt0P41IAK6k3HcAyJ88RVzw/BIUIS86yMFgMx0JHWq7juKu2rilLiMQpOpcHeCu4IxnNSHxtjW04JIR+KrVx9NwgShnYgnr4lkjImCMH9OcW64hgxCM0YIEGYkE7A9TgDrXU8w/wDMIR85GxhTgR2E9u3lXH/5kB7iXDpBMdcT7zn3rpdNLVDS1wc3qYvHNTTPS+Tcltqk3r1smR4fmTCldyVxM9p/Q0+Ltq0sKLl23IGomAvfJzB8wBXlPAc/uWitomdLALkDwnYajEepMV13CcW5tBjclXByDkxuIB6Vz+pwyhu0qZ0sGWOf+p36F/f4oajpsIR0LNn3jH2rK5l7Kg5T/wC5H5CsrJoXr9P8mrRL0+rPLrV5l2J9jFdHyj4zuI8v453J+r2I8v4aS4Pla5ZxMgkCYA8yf2qs4q1pcwCsGIO48j516WUY5LTR5eGSeGnf6HqPGWkvcOL1lmdS2nTiVLZAJO4jHqaV5NzK1q+XfxkQ4xp6Qe2cVxnI/iE2ku22Gpbi4kwA0iDHetvzJCRrYqZ3EkRGP551z59I7arb2Ovi66LirZ3XNL2m78okQJhxEMOh8qQHD8RfS4eFtm58pTquaoA7QThsbDyqiN4PZLfNDtBCW1BLDu7f6QKzmXxXdFheFsvosFQXRdycBtZ3JJEwT16UGLpXz/ehnU9ZCKUU/wBSwX/ErjDwy8G2kKSE1gQ+jC6MY9967TlXNFtNaRbfzWXTgeGYjc9oG9eR8PbFx4BIVRM9ZG33b7edd7yXmjG3rVdV1vBpJ2P4jAzRdbhpxcUJ/wDm5VJSjI7Rby/5theuLrIPgUHSpYyAT3HnV7btKhktJ8to9a47k/Dl7isAo6tjrMHrPTeus4vhyR5Dr2rlvfdHQnCmot0F5jeufKY8OhZgQRiYAIk75MdKQ1XW4kFk0BrWpj1LLA26b7HpU7PxQLZW2xEnBK7jeGNV3+ZttdQ3b5kM6xICxGGMZAY486eotoyb45b/AD5L3huZiyNJDBesQMjbE7VnOb9riFsuLgT5dwNJUwRBBU9hnfyqnt8Alx2ZNTqIkxABPYncelXvDcCqg22JyDHhxB2Bz1+1DjlkuqJlx4n5rdm+Rc6tPbVXuIWtjQ7DILDE+pAn3qz4njbJRv6g8QIkCTtjAqg5LwVm58wKiqRAIBgllJEkdAd6szykKoCkkHcAbZ8+lNcpLsZnDHe7Zw/JviK4eIv2boVWLzbTIEEQxE/VJEx59q6i7zMAELIgRn8Ub+VUHNPh8px1u8niVTb1nBgOWX2roOYoHKon+pcnGrO0+29DkT2ce5qhKL2o4HmHLYIRMrradM69J/A3SBkz51Q/GVyOKAVtahFZGOWgwdJ817edek8UFUtcBQami4sAsGxBJ/0eYrgviy4isyoilZOphMEgkrpO6zJp3T5KnTBy455MbXocly34hazdwWUEtOkmPEcxXccx+JU4i3biRctgqWYAl4A0gxvI77edeZ8fbgjESPYmt8uuP8wBZk7Ca6Wbpoz8yOZg6tw8slZ6Zyrl73LQuQc9MZjzroPh6/w4gHSCCdQNsyehnMH2rgm+JB8hNDlLoJ1qh8Lgsc4OI2irTgvjPWiqQAwJgjrjALHMiuVPFNNyZ1YzWSNF1zHlfCm8Ql4KCZCujx6A5mrLg+GYr8qWW2RJ0g9PIkTFVHIudKHVy6FxkC7gEjoGG1dne5kWgtw4DEThtwN91io4zkrXYjl4b0tHKcRyxbNw6LwdRkE4wdgVOxpXmrao0lZ6gDJHWDXolrldq/bMoqzjJEY/I15zzbk3ykJRvmQ0HTup6CD+UHtSnB3qkNw5dXk78Cy2FKFQSx7YnPYHp/vXHfEzp85ZBwPGR9R7HPWO/aus5NdGrsyjb96574s5aM3srsMg+MzBjt3zWnpJpZabE9dil4T24KV7ouWyAslQPFtHf1EYp3knOLVoBXY5kyCYXB3Eb4GRVVwt0h46HBrXG8EEacaT1Gwn8668oKS0s4cMssb1x5Oz/wDFfD/+pbO29twf0NZXGW+ADAETB/nasrL+Bw+ht/1LP7FjzTmK6QlsCI0z1ny/XftVb/kWLaB4m38hiTM1vgVUmGEnoSYG41T7V0fB8OLbXHYeDB1FSNOnoB5mPsK0t+HExJeJPcquO5d8q3pOkSs5mScfTHXr7GqVAIMicYzEGRnz9POr69xxu3zc0yXMAEYUHEn8ziqu3Y1PnAPXYf7UWO1Hzcg5KcvLwG4WzotlpgsIHmDQL5EgqJ8IJ6yczP8AOlH4y8S+4MQBj0iKWZWnSJzj86JeoL22HeBuBLbkzLY6dCD27xVz8K8xZDcbQdICksJwT4d+hMVU8be0qtqBgBpghpjI32rXEcXcQ6klUcKrKPpaFG42J696Rlx+LBr1NHT5fByKXoen8BzNFaXgYIOnfInUT60/wfEh7KPccszjCiWbPWOm3WvPR8Ti4ui2AjhRLMucDYRvmnuB+Jl4dUaDcbqxOVPUDoB1rjfh2k1R6B9RGVSTR1XD3Szt/l7MaSRquTJJicd98003A/MuzGkiJ1EKesR37Vx3C/HhN0BxFsnJXD+uqux4ZS1tgxCgMjapmMg4PUn+9EsLVbULnnT72XvJ7d4qJMz5YjoZ3mKvuVhUcrdRZxBA2nbNM3r9rh7CsCqyRBJ7/wBt65XiecBbgZSACSSx2O4JAG5kR9qvQoeZmZT8e4pV+52dr5KkusAkwSB1oL81UtAknPp57V5jxnxWSfHc0KOrOFAgycdaUvf4g8IjKGvMwH/poxU+pNROU/hiypdLix/8k9zv24JSzMraRHjByCBBDEdYmsvQcC4C+RMbAHpG4xivNOY/4tWdrSuRP+mJHuaTX/FQNChbsxGNI/ei8PLW0WEsuJf1HoHMuEE6taCYUg4knYb9+9U/MVsEkX9LhQVCLEg7t4lyc5Haa825h8Vpcci584ROBBg/egWucWD4V1r0BIEmdySG+3rUj0s6t2hj6yHGr+BHnPChWKgyAcGIxFVlt9LKexB/OrS3YkvJUBYJkxMmMDc7zjoKtf8AwatxbjDiuHBRS2gsJMAkjfy867cPhSZ5/JvNtepQcUon5knxEk7dc9KgnFETmnLPDagEkCTpBJgbxv2pnjfhUWw3/mLLMq6iFk9QAJAiTPtGaFJPkJycfhKxeZMPMV0HL/iZzp/8zdUgaQGYsAO2Tt5Vz1hBOloNKXUhjG00EsMZbLY0Y+rnBpvf8z0of4h3rQ0u1h1IKgRgSInuD1mlOX/FgYuLhYEgaO2qev7VwGmaLdRgBnBrPLoYPnk0/wCpSV6VSPUeNWyLVq5bfVdaWuqPwmenrXPfGPMrx/pXEUAAMMhjDbHGx8jtnvXIJxlwRDHG1Wp5215y10L4lCsAIkDr5HzqsfSeFPVyis3XLNj0b2Vto/lTrNrGkusNJH/tIOxHSdxR+E5LlWfFtzCtqA6xLdh6+tK3LBRnQ7qYPsa3Pc5i2AW+YOg0iBHcVlMNwbEzoJ88GayrtFUxOxaLMAMHuOkdoq3fmZvNbtE6UUGZYwTvrc9c5NIcNcNsbfVHrHb3qFh2TxdZIjBHnj3oGlJ79hqbitu/Jq88HBn9+mJ2x+tNHiWCKHc7nB6fwUHg7RuXRJkSCx8hWuYaWdik/LU79T/ape+kFRenUavj8Ukydz1wJ/Wn+G50WD/MCw2RCxn26R08hVPeYEgLMDafWi3hpgdt/WrkrVEi6dheM4kuwYgbDYRIAjP2qy/8RfMRke1a2kMFhhHpjt06VTC74Y/4FSS3g5ipVKim7dkuG4koWIA0mJnffpVjxnMgECKAweHgQSMQJjY+VL2rINi7LKCNBCkwTLEYHUj8hmluAtHVjtBPagnji3qY/HmnFaUWPBD5ksLbELE56x6V0PAc2uvbFhVYiQV6zBnSe4qg5Z8S3+Cum7wzAANMMAymMCQad5n8etcQfLti1cM6mXz30+tZMuLJflXP0NWHPFLzHc3P8R+FayFu/MLqCsafCmfwmfUT5RXOfF3+Idm4WHDWtIO0xjzx13rkr1qLag7kT7dT+tJjlrF9A33zjHf7UyPTQa34BfWTg/Kqfr97ERea5c1Nkk05zBD9JzG33qy4bgYARQGPcbyf+KBdWXgDZh69P3rTtdIxW2m2UWmmOBWHFF423DtHej8t4RjquCNNuNU+ZgVcnsVFWyv4tZdvWiHl7KquwhW2MjP54963xP1GO9GHCFlDA7+YmqcqSGQhrva2T4seKN+tK3RPameIclvb+1CZaOPAmXJuzdJtspMxt5SdhSuimuFGW7R+9QdMmouS2tiNgZFE4+yuCp3mR6dfQz+VLu0HFFiV9KncnYCFpiyJ8J67GhGpWJLCCMSRONqjKRq9w+hipgx2rSXNJBovELme9AuCpdotqgxcwGHTBG/5VD5uIqNhhMHrWXVjFRFGzxB6bVlAmsqFlgW/qL5H+1O85tgWrUACRJgbmBn1rKyhXJcvhA8p+l/T+9VL7D3rKyhXxsuXwRD8vHjFSJw3r+4rdZRPkFcAT9Rprhh4l9/0NZWVb4IgDfUf51qdnrW6yhYSAP8ASPeodaysqyRLfmI8Q/8A1io8lyzTnB3/AO1qysoIfAHk+MevGCCMGBkelCs/U/qP1rKyr7gf0ldxv1t61vg7hCMJMErI6HNZWVc/hCx8/P8AYDe+o1vp71lZRdgVyM9B6CgvWVlXDgrJya4L/qrUuJHjb/uNarKFfER/CKXKPZ+g+tZWVbKQM0MnNZWUTKGh9C0C5WVlDHguXIM7VO/09K3WVO5XYVJrdZWUQJ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6" descr="data:image/jpeg;base64,/9j/4AAQSkZJRgABAQAAAQABAAD/2wCEAAkGBhQSERUUExQVFRUWGBgaGBgXGR0aFxgdGhcYGhgaGxwaHCYfHBwjHBgcIC8iIycpLCwsGB4xNTAqNSYrLCkBCQoKDgwOGg8PGiklHyUsLCosLCwsKiosLywsLCwsLSosLCwsLCwsKiwsLCwsLCksLCwsLCksLCwsLCwsLCwsLP/AABEIAMIBAwMBIgACEQEDEQH/xAAbAAACAgMBAAAAAAAAAAAAAAADBAIFAAEGB//EAD4QAAIBAwIEBAQFAgUCBgMAAAECEQADIRIxBAVBUSJhcYEGEzKRQqGxwfAj0QcUUuHxM3IWJFNigqIVc8L/xAAaAQACAwEBAAAAAAAAAAAAAAACAwABBAUG/8QAMxEAAgIBAwIEBAUDBQEAAAAAAAECEQMSITEEQRMiUWEykaHwFHGBscFC0eEVIzNSYgX/2gAMAwEAAhEDEQA/AOHU0zaqCrRkFGKDKaMH9KAtECntULC6ZqEUS0DUynlUKF5mjW0qa2/KsODtUIT60ZTSymjLUITrStWE1tahAozRhS6Ue3UIaAzRRitKorKhRhapAVEtUwasgUmBUWqINYWqFGlB61FxUnofzahANy3QTbo7XMUIXBULNqK3UQ9YTUIaWpEVGKmBUICYUNlFGahGoQA1mlbqRTzNS944qFivtWVDVWVCgINNWxIpZVpywaosItuioK0sVLVVFhdNa1VECak6d4qEM1VrXRFtVD5MdZqENBaPbioBaku9QhPrU1qIHpW9PmKhKJiipUVTzH71KIjb2NSyUFFY29Ys1GKhRhWtqorTJ6VJVgVZAwtiIqPyalpIipxioQA1qoEDtR3NCAqFC72BQhaimnqFzyqFgmYVHXW2tma18qoQwPUhcqVuwTP832rdzhCOn71WpcBaXyLuKGxpk2qgyVYIq60tdt0+60q9WRiRSspj5VbqyitQEnGT5U5astjzHerAcRrbbJgCMHGBvWDh9JjIjyE79waxvM/Q3rporuASx5/2pq1woOAM+sCO5JxFT4dFJ8RA84P50cvayqSWgQxJUKZywAmQIAg9ziq1theHFIWuWwok7dN8iMHfIrbgsRCsBpAG+QBuJ/4x7UR7IYliRqnoMbnboPTai2SVOM0WquAXDVzwCt2gZxGkbDrHWCd/KtLwpaYJxEwJ759v3o6HW8jyztn+fzNG4y6UUwYAAXB77+u5oZTfAzHjjzRUfJIIMkySPP8Am1ODgzpmlbGSSTt386a/zPn6iOkTIpknJcCYxjJtmhajtWxb7/YU5w3BareomFeRB3BJwQJ/kUr8oQYJkHSR07SPf+ZpazpjX0jW4wNOJHhHbvBjJNT0mJP0g9DjPah8HZ1DoTtDGI8xODmRHl1nBL1kg5DeXUD9ajlTIo2uAy2VI6g9v5FL4Bia384dT/eptZIg6TkYmP0Oc0Sk0LeNN7IFbORHWimQQMHy32/as1Y7SAIz/sJj9aEzjSWJGD7zR6rA8NJliLobsB7fyZrdxAR6df8Aik+FYnf+CKcd5AwBHX2/n3oG6YxLUuAS2R1NavWVAnfuM0SREn+H3ise4NoAnrOKvUwdC4oC9mBEAY6znz9enpQQvkD9v5+VOWeNOnp6dT7EaftmkrlxXbJAyc48v1/agcnbTGKKrYm9tYmCO2Qf3oR4WRgg/r+lSuppgqwPpEijrddxktEY6DEmOg6np96pTfYLw49wNv8Aprlj02BA6yBjJ+1aHEapnB21d+0x/N6jxdxlgvOfFE58jnv6UtwvMFhlfAJGR5eVEot+YpuMPK2Gez3Eem1aaxA2Jra3ZBwIxBA7eXWaw2iO+MjtBzNXrfALxx5ohZuAHIFJ8XbAbH/HenndusHzofytY6bdj/byqoy0ytknDVGkVsVqrIcEBhi0+SiPLc9qyneND1M3gZPQVZFYFyp6nUDIxBgrgiAd59PIVvikA6j0/wByatbqEoqXZKpIgKvUyZjfOc7VvheCUnTbVZI2nT9sTNYFkj3s6ssc3xRU3uK1ABSfKjcoS4ji4qk7jeN8dRVqvBXEhTaCk7aoE+hYx9xmpXDdtPD24YgQQwkT+Lw4n1HWmeKq0xQl4Xq1SYRrzuRKjz8OR9hH96jxXAqskk6TIB0kFs4AB2kio2tQMsc5keGT9wKJf5kFklE8JyCp1AnYkMw39KSrTpDnVbiSH5Y8SsAfpmRONxAOQQemY8qDd4jUmlUYSxY48MTIAxinl4IXlW4z5JJIJMET4WGcLAIAmZI6DLHFcOBGkqAN8if57U15owddxPhSn+RQJZcHw7Hy8wY/LrTa2fFLAGZIjEk7QBAgH2/I02FnJJ8sGIHnWuMvjQVRSuRqcxqO8Adcx9qVPqHJ0jRj6ZQ3NcTfKAKeiySD3nA6H/mhcGo+TcmJ12wO5MPq/XNR4rh4hSdU6STIME7gnoc9/wBME4rhQLltTAEamIJyxiBsc4Gfz2ocdIdltxG2dFQKVMjYjcdDOrfbb/ag2L+dlYR1WfynH3otyxAhm8wIkZmDIJ3FY913gFiVEAAnAx5U/Va3Mrio8GysnKqvooB/vR14cnYSf+OvT71peEIzAGT/ADvRX4mBg5HfH5DMfakua4ReliT2CLkdWIGRjIjHX8ulP2uXWyGJIMDMn6TGYjsYjMb71W8bpYlxIEbk7nyByfag8BzAFgCYA2/U09anG0+BflUqa5LMcMEE6idxEHqQCBjM0Nrk40jvnB/kdKZkA+Atk7ET6e/5UK45PiIz6T6bbH1pdvkakkAK/hG3vWrVkswUZ2H8mmmtNEwB64rVskbRPeJj08/Or8XYB47dsBxZKyjEL07z0ORv/tQOXcE1wFREE+KYEbEzJ2/tUeI+lmgzGnYZ6/v0g59aHyjign1ElidljaNiTkydwIx3ok/JaKcfNQ/xHDKhMKAMSSR+5HpULVsFNRIP/tG++wojcSoGBBgQBAkf/GMdpmstFoEwoOxIA/gz1pLb5HqNbCHE8FqM6W+w/XUK1a4H09z+y5/OrZeGBlgxaDugAA9SRFL3eN6IX9d59wBVrPLhC/BjdslYs6ckffAPscn7UHibmhjBwQDBHkBgSekZ8q2rvux/Pf8AekeLaILSrbDEAiJOe4kb7yKrErk9y8jqIdlUidQnp/sa2tl3AEyST4Rie0acn3AG1Jf5zVI1Dp69AM/brU0ZgNKmAxzmP3rS4mfXZN7NwGNJx5n+1ZWm1/6bZ6TBMx5gVlDq9kHX5muH5vP/AFCGKwAJ0mBtkDPuaZ/zKkHTcZZzDAOMx1IMVQpxZfxBLpG861Kj1OkgR500/M3QDTw9o5idQuMTGBA/tG1ZJRfZfVGq16/Rlxb4lQv9V7b9fE2nH/btRjxiYgAEoSq/MIDx0DBSOwiRuK4nidTATrUD6gdyRqIgRIEMAPMmneWcM1y6bYuGNLDUIgjGQCJUHSPMY26tWBctiHJ3VDfMudrEWyQGGVYyAcnBInaP3E0Hlxa+4DSyokkTpLKnmZyTAjO8Cq7juWNZfQw9+/36+Qq9+GGUWryn8TWgCUDEAEkmSfD+H7mtT048dxMy15Mii9i7CxGpmDdToQiev07UPiOMKkEqCpOYUA+w2FO/5ZiCQhjurSsdTDaszv8AyK3iJggASuT4MxMTsP3/AGrlq73OstL2RA83LkhLe8xIkgZ/1bkDypixabSbpClgw0kwW6Y0tOPIR1oXBcLrjwsTJJjMj/tEmNvXyqHMuKgaNhGYEHtGTqiOnntVSaTqIUY6tiy5cvjF+4JW0C7SIXCnSAZM99gBBwc1xv8A+We/ca6ICydKbwpJOfPz9BTfxPz1xw3yUyt2JOfwxG+xIxAMRVByi/ocZ8Jww8vP9f7VuwY7xuf37mHqMmnMoffsdRwfGHAx13GJ7mPv7VZ2+OaZgbYMgz6dKq3KZ0KxGkQ0xBkmRvjMQeoNNt8xFDKqqCBkTv1WSSZx0pTmh/hPkZTj9t8/l16bR5xW34JoJOAcQdztMASSRvGKjwPMgD4lCtOGbxCYnqRBPf8AKmuKuBzqyTGQowZMdekRjqZxQatL2RHB9xexwfzA51IwVSYB0NgTIBHSNhPtSXAhQzMhPh27kDYdtzJ8gd6tRbX5ZJjXqVMY+sSZ6EAKY8z1rm7t3RdbQx07HMz79e81qxXJNGTNUGmy54Y9zE+uPKO3lTAuXFOIEjM6QDnBB6Gss2vmEjUTI1AAY3PSIgflTdgzgus7HJB2iNqW5D3D0Am4W6MxxJ36fp9q2dtjH6+wP61YqoES2odhPtJPWk+boWTChVGO5O2x7elJdN0Wm0VfH35tsDCqW+lfIHJEAiO/tFc3wbHVAOMz5xBP/FX3xPxTrpsGNIyI/wBOCqjcgdYJ61zsw20Z9xXRww/2zn5slZEXXBX5VcwJO2fv396Y+SSJAbzxnv2qPLuDV3QWzOsfSYkETqE/n54qwtI1qXITTHXMeY8/asWTIlKkdGGO42Bt2yN1JOJkg9P5ipcYHCsoS5qjosKJzLbzjpM1aMjG38y5bf5Yg/T26948vPY0E8SSNVtZWYBIlRHaMYB3MmkPIuaL0vgqrfHXFULo0YOTjVjow6zPpia53mHE6jH+mRvP8x+9dHznmL/KtJat6HtyWJIJYsBLDH6dDXMPy90jUN+u9bum06rdGTqVPRST/M0jFSGMnImcg9QD5H9qescwRjDBo7gDHtG1J27rqhUr4T1KAx6E7e1N8KUXBUMGjMgEb+4EDenTV/4EY3pfp+YVlXo4jzEH9KynV4vhozaYH1/3rVIuXv8AI01B+nzCHjwhBOwMHEgGIIAj6q0l5zGu2sHxAN9cEE5Vce52jaocNwClsObhnDMTq+xj8jQOD4pQ5F4sd5CHThZLTtOREg5mueqf3+x0ZQqu19iu5xbFxgofS30HxagY6Agb7Z9PafIddi8ro30mSCkqwzIJnr1q54bmdm0S9vh1IAMM5LBQZ/CBk+pieg2oXNfiu1dUBbZS40AFSI7fSBOojHvTVmk1pgA8KT1zT/b+R+/xlu8UF238wsdPhZXbYTAVj1jOP7PJyz5AWFLOsSGKrkjAwJnPfY1Ucj4RbakydbHoPp8sggjvt7xTHG8ehMW7ml9Q1sq6R4cCYGY8o2pLmpvSuEFplF3W/puML8NFrWpWKNMk/SfOMkk+lB4jg7mTcLsynGRgDYnSd4HkftVjw95UUMtyw7E5NnWSZO2ARknMmNthSHFcyITx3GGTLAbeUL9qvVJOmSNS3oX4Xm1x5BY2wvRXjVkCQuCR5dP1jxtjSnzGt61BMAKCW31eIERA8jQOU3bbXmZvEuw/DHmJwfTG1OcfzZV16YKqYNtiurTA1EEkK0mBg9JMxQ5E9Xl+QyE0o/ycpzL4iS7bNizbVRAZnc+JiskAThesAEkwBvVKxC7dP167YImh8Xm6zKIWe85PSetF4flruUBIUP8AiO28SY6SR967UFHHHbZHBySnlnvuztPhziUfKv4m0hVgFvFvLEQIMj7edWFziAGMEMRCgklowRCjrkdMbUryL4WWyyuHDuIyhwsjaJjadz7ZmrrhSlhyHIgmRcPrmcYMnp51x8ji5eW2dvG5afOiqPAyoYTqafbvJovDXRqGoNAjAx3nvA/PI710fFWAQXVSHAjVpBBGTBz1296QHDh7Y0D6CRncQdj1x+lX4t9i6tcnL/EfMQ8Ihx+KOsCFB/P70lZswBM7df8AarnnfJx9SKfMRnz/AD9uveq9iRGoRj32B23611unlF41Rw+qjJZGn+gbl3MSnhJlZ6/hkRIO8bSPIV0NtkZgAQqwPFOT/wC4bCOnWue4DlbO2xIUEkqVO3v/AATV9wvKLY8TXLdvO06mzHSZ/I0vqFC/cf0s8ijT4NXOZGf6blj6AE//AFMUFuZkNLMwaBkyPUjUfafyq2HJ7YGoXDvIY4EDEgmIzA6bedJ8y5eufmRcUjDLcLR123B+/vWTVFGlu2UHGcZ8y5rdRcLGO3oBGPypjhOBs3FJfw3Ok7EydyRA/PcUTh2RVK5EzpZhgz5tHi3+1Es8UIDa9RETAWZ6GIkmPI0LzSapbB+FC7oW4aFYG2Cty2QZgaSwiBCzJwMiicz5ytxijWyoJGx1AHfEbiceneocRxgEOUVhc8GrIIIkyYiRPePQZpLi+AIylwbD8LAEHzYSQfTer08ORE9ml8qOk5TYNwf1C6ljIJJIgzGe8QMwdu8VJOPRX0q2hVkO0HB7REEnvtmqDhObQxV8Ax4h1/kR5QatAV0QFEnoMdIBO2QO0+dInHTyPjqnwN3ONtagyBG6aWBPQDdozip3WtXLZ1WgemrKkEdskD9pxFIvy9iv0vgZOCPUdvekm4Eq3hIg79x+oIqo5UNeB9mOjhrPyTOsafwmPF7t4QIjJzM1T8bwVuNVt+glTue+kTmD9/erPi+EtFCNTA4EG4uZ3IAGdtiOv3qWhCEVZO5DEL5SA0z+VMx5NO65+gqeLWqlx9QdnhJUEOACJgtBHkRG9ZTcWFw6AMN8t/8Azj7VlP8AxUvf5GT8IvYveH4tbasyXFUlSBAldUGDEFQc/nmuZ4XhTcY3HOkDDNBJznYnLRPvnrTN/nFtGPyrQGvUdKh51hgpDBjldU5GRp3EQT8tunUq+EDckggLqI1tCkZMEHfBPU1jyf7cafc6HTxeSTlzRz/MnyQGYrPXM+ue3aicot22Yuy5UBVGrKmTLQZk9BEffNXfNuMtteRUCHYEW1UAEQIk5I7xAEzOKRvWla6QGUEn6tOATtONv0oZS0Yqj37mmK8fLqlxHsNXrz29BSzqLYBBIP8A3EZncZitLw/yF0sLh3LRAEnc4g/nT/CcI6XdS8QjNaB8InQZgRqgAnM4HQ56UwvO2MnSrBRLQy6IAJMnqfelt6Uor9QF5pOfY5rgeHdrzaS0IDOsZGYA3kHfFF5lbJYaXmJyZBxA+2en7Va8u5paywAAbBBSCG3YA/SAMYgnNS4vhAztcCjR8sqqsZyWGSFGMbR2FFPI4zXsTHG4O1yAscGotpIj5kaQBJJ2Udy2QO21cxzu1c+YwhkVJbOQuB2JiXEeZIFXnNuJDFC7sLVvSWK6pUSBqlQdjmDiFI3qo+JLHyXe094uNYYrcVpVcEOp2GsmCFAkKPIDT0q/q7sydZt5fQovlHUisAdGnUFUDzIJG5zk+vavROS8sUBmuoDrWB0UbRpAEqAoESevlXE8t5W/yjeO+oQILE6p6Dbt7mvU+WWLa8PaAdG8InRkEx13OD3/AGxoz5E15WYMONx+JclDy68OGvOjeK22kEgiIn6mUHxRMEjpNdJx3y71spBOoeHGoExIjMjHUVTfEyKflsBkE7gnVjMz57dK3yziybakatSjLdoPUT+fnWTL8KyI14bbcPQtOA5wxZ0ZtLJEK5GVPQYEwcAjeV61O0VdyNPiO7Bo1foJ2EzXOfF/Mla4lxLWFGkkXDGY0ziVIkH+0SOr5NzC3ftq51t3Y2lInrIX9sVJR4knsSM6uLW5l/ghgMGUgQBcUiR6gGSPea4XnXBG3dbwwpkr2ycwdt5r0y867qcRjSWt+29UfxXZFyzrhtds6gQFLEY1CVwcf6huBT8M1jl7Mz514sUu5zHLeKNtGUthokA5I7e/9pxRrHE2pOoFQZjoZ7RtE0DguNJUuiKTGoyfPJ8z5DoKsDxCvb+pdcqwAyok4BnOf1oM07btGnDFKKSHuB5arcNcIOoTjbMevXP5VR874l7Zt6SJjONj0/nnXR3bNwEJKqjwSBgtPnsB6VS824cW2BEgTHQxPUVnjPzIcoqSdgeG5rfcC2AskjMsIIBIOQd6jxPD3E/6i+A7sDJz2/vUOFN4r4HIIMgzHv4jApkX3IFq5dGpiI6iZ6MDEHejaXGwHwvYx9N218tFKFcmYM/bbr51RW1J1AAiCIMTHiiCegzjz9RXR2OBIZgHBkdA3hBOIJkn7n1NC5vwRtEEIqrEMyAyfPPXbyq4TSuPYuS3UlyQ4zhCLYuFpYgeGBIYMAJ2Emf1p20ynCTgjLAapgb7kD3xiqeypKHSSTEgnEgSTjvG0delX/KeMtzNwEuDBnSAxXoO66Y8z0onFuKRanUm0hixYgCX36AmpX7FsfizHUA/sadbirTifk5n8JMfnuPao8PxYEwqIMgkBdQI6SwMewrHKCT5LeRtbr9hFAseBUaRHhQrPupx6ihXOZlSoe3YZoga2AO+3iG/oaNxKO8mLrgbeOB/9QJqp491CwyMCCCCzZBHVeo370Ke9MOMVL8/v3HLmifFwo1dYdo9oWt1WXfiAgxof/4uQvsCZrKvRL2+hdv/ANfU5jhb5KB48UkwRAB3P/cTM+XnmrrgONuED+iLgUzpAwOxcnBz0qgsKFUSQI6DEdgKNwll3bY6VGyyJxkk9YHtTsqjklfZDsSljxKPdl9xl+2ml/kW/pySZOc9J3oNzi5BK8HBgMCQwX3gSQd4mlbnEBx4bcxH1NqPniRv5U9yPhL15W+XCsIBQEAkDKgg9fDgdc0MI3u9ystYo0titV4P/TIuMSSsmI9Dt39AKde+Bb0uinWNIUGC05/KJ9vOi8Vw4tsTxYuKActhjvsTPboB1FJ8P8tw7B306vDIPeQGMHbG0dJzUdtuck9glJaVii+ftjaXLAtqi2WIXHTeZJ2O8npVoyW3tgjToVl1MZSRuF1FcZHfNVVp3g/1rIWdniTH/wAZjznvQL/GhQl1rgOnUujRlRH1ifCQN/alRjre/wBsLK1FKMP3vYq/iO/pe8QU0wBiGUhmBIUSYImJwcdJNK8p5X8zxXSdMiVI8RIGFkbKOwyevWgcw5dcPEtZxKNLExAjI2JwZzO8DaryzetqoHiYzmTgzknvM9etdHI/CxqMXuznY4+Pk1SVpfUNxVxSVRWMAZnUFBknAB6CK6/kLqbCFLjAqIgbT165rh+EuIbVx2WSbjRnOmNvMCuh+FLlj5YLfMkHERAE7QB61nlKoqPoG8L1OTX8ltzi7aPyxdusF1NuxkmPv77fekbXCWlvf0r5ClRImJz659j7V0nF8r4a7afQ41aTBY6c7j2kflXK8HxttTra18x5KkkwvoukQdszPSpKMnF77A48kdVad+O38j/H8FwXEKwwr9HP1SBjYZE9KD8M8m8BK3QrbjS34fPznETOKNwHP1doaxb0ztEUJOX2Q91taqGmLf1aduu/ttmrhO4OLDnjcMiaVdvU6FuE4pVH9YwNvCpB+4mjDmCkEOhtO0aXB1Kx852B9x51TcHxdyNCXjB8wR+dL3RpPy21s3ibwkAZgn6hjYHtVKSKnh7Or9tizscJYUlDbQZY24kCWPiEzgBiQRsJ865bmPBW7d24hUgHToeT4YBOmPxeLc74rfxLzE/IscQjBjZJF5OvjIUkY2OkN2mfd9Vt8R8+7cc/KK2wjKuptACt0E7+/wBqO5XfZiUlB6TL/AhGX+qSG+gjOIwQOn5UlxkG1oIMz4c4kdQY38ppzhkQ/Q3/AEpAU/jWN5O24b0ovGcUFRTKBlEhvrAPWJxPpWZSqW5qim1sVtrk90nX8saCufXbrJBk0lxqoJ1CQMgrII9PTzq1v3Ll0KxvBsSQSVC9iBgT6ChmGXC6jERPTuZ3PpTPFqVlSxvS0zXAc2G4e5rgbkmcj8oprmPPbvgTwlHJGwJI7bb+dS5fashFGhtYBxtJnqOnvVfzcsAxVdBGw1JpB3JAJnzxvQKaeSkA4rTugnEk22WAoBGCyjPoB6RSV+zd8LC2ykTqEEyAJMRtGTjzoGp2sKfnsW6+MGAekTI9NqlwTXQ/ivOV6x9RXrk42xTYPTLzPj2GODlHVFfUPy74lLylvUFAzuczn6QCB5yau+UXtIJLEFzmInbpqG1eeX0+RfZAW0MPCRKsuTpOT4gMSPPGwq3+Hit1ZZmZgSDvBE/hzTeowJR1R2QrBkWR6Jc7/Q9BuMrZN1iNvE6HPoJqj5hywz9OpjlSCoj1kfaPyrOD5fnTsdt4P60a5xItgq6sw6YM/wBvzrnXvSNKhoezso3u3lJBmR5Kayn7fMUjNpjvkqZInGzRtW6bp94jPEf/AEZ5ovEktgE+dOpbuafESBOPP0NdBylbT2QUt27gySSyoARuAclhAxjFCu8NbdpE22wRpEqMbetasmTS6aFYaa5ZWPwF06QCsNDEhgxXfBgAhgRt6Guo5LxdldSXEuOWIkKDqiDudWc9AO1Vi8b8kgsA69IlW858vWrcG3eAYKoMSQjkFfXUM47YpU80muFQSwRu3f5kn4PhXlTc4hXFxSvzQDjbOqVwOp8sVLjOXXEBe38trcCULIcKOukCCY6f2qu4q1pIMPoP1QQY7Vq8+zIJG+md4G8d9z70iWaUlQ38OoS1A+LR7l0C3ZVjIhLepyIEkAZmAMz39qU4p+FPC3BqutxtxmReHAZdBLELgjOBPaMV1Pw7wfFcIv8AnrPD279q5bOm0tzRdtywLHxLDkhRsRSF7mT8dxCcSE+UiL4VMG4S06mJGzaTAHQGeta01BJy+/0OdJyyzcIHP8Jyy4BoJLXGXW7ySWYsZLH1x51YcPyBzgDtJOFHc5ru+E4S0qqRo2gxjrMRvgnrWcxsJdYoFBUD327Csuacm9TZvwZVjWlROOs8nh9Eq4P0kEQSYz2HbO9XXJ/ha4tuQPEGIKqQTv1zAxnejr8KG3cRreFceJJ8SkCQfPP6VWcu5fdS7eB1HTcycgmQD061S2dyBlNztQZ2Nrk9tVh8/rmqFeKFm8Allg0iYICEliJAyTKDB/Krvk1gumTJJJMkyK574v4w2b+kKR4Qy3BkmAQwEfijEU9cbGB7yqTDcy5jZZ9XyvlkdQTJ9cb1FbKONSaT1ZsAiOnv+1XvLeVJAZcEgSGEnInqKV+IbDtZZuH0rdQEtKAqywZkd8SD5VIRb5fI/JlilUU9vvv/AHKLhbJZiE8UeePKrlPhssFdmUsDkRAI7evnUvh/mBvcLbvgL8yCrqFgBgYjO3f3prmBv/5a49rw3FBIWJJIyV9wIBqJVKmVlzymrWxz/wAScMiIVU/LDgo0HdWP0sfefYVy/wAB80NhrgbUwRwEG4mTkr1gEkDuaDzDmN274iwOoB56AHJ+21VPP1uWOKfSdLKFIjZseX607DGUk4/L9AeqjHHpk9/X9TsuJKhtVq7/AFJkq2Fg9AM+n5U0bysAulgCCWIAhSI2zgyI222rneSXGvIHuW3HZ1OoA7ZByIp7hOam3dc3dxgsB4hGxjEg+nWs1ShJphWpK4sm7qTcIdmGDnHiO4JmferLQy8M7KdJKEiCJ8h3n0rmbd5izlFhSSd+5x54FWnC3XINsmARspkEmMTP3HSmTi/7jU7iPcm5yoUBLZTwmTqMuepJ9e/nUuKsNdB/p2kI6kST5Z379aYvcHbtKBd4pLZUERGCPIJlun50ta4y61ljNz5S4JA0nSezUMoSUtSERkqrb6gOH5h8kaHVZgrCosgY6jG/f7VWcUQt0P41IAK6k3HcAyJ88RVzw/BIUIS86yMFgMx0JHWq7juKu2rilLiMQpOpcHeCu4IxnNSHxtjW04JIR+KrVx9NwgShnYgnr4lkjImCMH9OcW64hgxCM0YIEGYkE7A9TgDrXU8w/wDMIR85GxhTgR2E9u3lXH/5kB7iXDpBMdcT7zn3rpdNLVDS1wc3qYvHNTTPS+Tcltqk3r1smR4fmTCldyVxM9p/Q0+Ltq0sKLl23IGomAvfJzB8wBXlPAc/uWitomdLALkDwnYajEepMV13CcW5tBjclXByDkxuIB6Vz+pwyhu0qZ0sGWOf+p36F/f4oajpsIR0LNn3jH2rK5l7Kg5T/wC5H5CsrJoXr9P8mrRL0+rPLrV5l2J9jFdHyj4zuI8v453J+r2I8v4aS4Pla5ZxMgkCYA8yf2qs4q1pcwCsGIO48j516WUY5LTR5eGSeGnf6HqPGWkvcOL1lmdS2nTiVLZAJO4jHqaV5NzK1q+XfxkQ4xp6Qe2cVxnI/iE2ku22Gpbi4kwA0iDHetvzJCRrYqZ3EkRGP551z59I7arb2Ovi66LirZ3XNL2m78okQJhxEMOh8qQHD8RfS4eFtm58pTquaoA7QThsbDyqiN4PZLfNDtBCW1BLDu7f6QKzmXxXdFheFsvosFQXRdycBtZ3JJEwT16UGLpXz/ehnU9ZCKUU/wBSwX/ErjDwy8G2kKSE1gQ+jC6MY9967TlXNFtNaRbfzWXTgeGYjc9oG9eR8PbFx4BIVRM9ZG33b7edd7yXmjG3rVdV1vBpJ2P4jAzRdbhpxcUJ/wDm5VJSjI7Rby/5theuLrIPgUHSpYyAT3HnV7btKhktJ8to9a47k/Dl7isAo6tjrMHrPTeus4vhyR5Dr2rlvfdHQnCmot0F5jeufKY8OhZgQRiYAIk75MdKQ1XW4kFk0BrWpj1LLA26b7HpU7PxQLZW2xEnBK7jeGNV3+ZttdQ3b5kM6xICxGGMZAY486eotoyb45b/AD5L3huZiyNJDBesQMjbE7VnOb9riFsuLgT5dwNJUwRBBU9hnfyqnt8Alx2ZNTqIkxABPYncelXvDcCqg22JyDHhxB2Bz1+1DjlkuqJlx4n5rdm+Rc6tPbVXuIWtjQ7DILDE+pAn3qz4njbJRv6g8QIkCTtjAqg5LwVm58wKiqRAIBgllJEkdAd6szykKoCkkHcAbZ8+lNcpLsZnDHe7Zw/JviK4eIv2boVWLzbTIEEQxE/VJEx59q6i7zMAELIgRn8Ub+VUHNPh8px1u8niVTb1nBgOWX2roOYoHKon+pcnGrO0+29DkT2ce5qhKL2o4HmHLYIRMrradM69J/A3SBkz51Q/GVyOKAVtahFZGOWgwdJ817edek8UFUtcBQami4sAsGxBJ/0eYrgviy4isyoilZOphMEgkrpO6zJp3T5KnTBy455MbXocly34hazdwWUEtOkmPEcxXccx+JU4i3biRctgqWYAl4A0gxvI77edeZ8fbgjESPYmt8uuP8wBZk7Ca6Wbpoz8yOZg6tw8slZ6Zyrl73LQuQc9MZjzroPh6/w4gHSCCdQNsyehnMH2rgm+JB8hNDlLoJ1qh8Lgsc4OI2irTgvjPWiqQAwJgjrjALHMiuVPFNNyZ1YzWSNF1zHlfCm8Ql4KCZCujx6A5mrLg+GYr8qWW2RJ0g9PIkTFVHIudKHVy6FxkC7gEjoGG1dne5kWgtw4DEThtwN91io4zkrXYjl4b0tHKcRyxbNw6LwdRkE4wdgVOxpXmrao0lZ6gDJHWDXolrldq/bMoqzjJEY/I15zzbk3ykJRvmQ0HTup6CD+UHtSnB3qkNw5dXk78Cy2FKFQSx7YnPYHp/vXHfEzp85ZBwPGR9R7HPWO/aus5NdGrsyjb96574s5aM3srsMg+MzBjt3zWnpJpZabE9dil4T24KV7ouWyAslQPFtHf1EYp3knOLVoBXY5kyCYXB3Eb4GRVVwt0h46HBrXG8EEacaT1Gwn8668oKS0s4cMssb1x5Oz/wDFfD/+pbO29twf0NZXGW+ADAETB/nasrL+Bw+ht/1LP7FjzTmK6QlsCI0z1ny/XftVb/kWLaB4m38hiTM1vgVUmGEnoSYG41T7V0fB8OLbXHYeDB1FSNOnoB5mPsK0t+HExJeJPcquO5d8q3pOkSs5mScfTHXr7GqVAIMicYzEGRnz9POr69xxu3zc0yXMAEYUHEn8ziqu3Y1PnAPXYf7UWO1Hzcg5KcvLwG4WzotlpgsIHmDQL5EgqJ8IJ6yczP8AOlH4y8S+4MQBj0iKWZWnSJzj86JeoL22HeBuBLbkzLY6dCD27xVz8K8xZDcbQdICksJwT4d+hMVU8be0qtqBgBpghpjI32rXEcXcQ6klUcKrKPpaFG42J696Rlx+LBr1NHT5fByKXoen8BzNFaXgYIOnfInUT60/wfEh7KPccszjCiWbPWOm3WvPR8Ti4ui2AjhRLMucDYRvmnuB+Jl4dUaDcbqxOVPUDoB1rjfh2k1R6B9RGVSTR1XD3Szt/l7MaSRquTJJicd98003A/MuzGkiJ1EKesR37Vx3C/HhN0BxFsnJXD+uqux4ZS1tgxCgMjapmMg4PUn+9EsLVbULnnT72XvJ7d4qJMz5YjoZ3mKvuVhUcrdRZxBA2nbNM3r9rh7CsCqyRBJ7/wBt65XiecBbgZSACSSx2O4JAG5kR9qvQoeZmZT8e4pV+52dr5KkusAkwSB1oL81UtAknPp57V5jxnxWSfHc0KOrOFAgycdaUvf4g8IjKGvMwH/poxU+pNROU/hiypdLix/8k9zv24JSzMraRHjByCBBDEdYmsvQcC4C+RMbAHpG4xivNOY/4tWdrSuRP+mJHuaTX/FQNChbsxGNI/ei8PLW0WEsuJf1HoHMuEE6taCYUg4knYb9+9U/MVsEkX9LhQVCLEg7t4lyc5Haa825h8Vpcci584ROBBg/egWucWD4V1r0BIEmdySG+3rUj0s6t2hj6yHGr+BHnPChWKgyAcGIxFVlt9LKexB/OrS3YkvJUBYJkxMmMDc7zjoKtf8AwatxbjDiuHBRS2gsJMAkjfy867cPhSZ5/JvNtepQcUon5knxEk7dc9KgnFETmnLPDagEkCTpBJgbxv2pnjfhUWw3/mLLMq6iFk9QAJAiTPtGaFJPkJycfhKxeZMPMV0HL/iZzp/8zdUgaQGYsAO2Tt5Vz1hBOloNKXUhjG00EsMZbLY0Y+rnBpvf8z0of4h3rQ0u1h1IKgRgSInuD1mlOX/FgYuLhYEgaO2qev7VwGmaLdRgBnBrPLoYPnk0/wCpSV6VSPUeNWyLVq5bfVdaWuqPwmenrXPfGPMrx/pXEUAAMMhjDbHGx8jtnvXIJxlwRDHG1Wp5215y10L4lCsAIkDr5HzqsfSeFPVyis3XLNj0b2Vto/lTrNrGkusNJH/tIOxHSdxR+E5LlWfFtzCtqA6xLdh6+tK3LBRnQ7qYPsa3Pc5i2AW+YOg0iBHcVlMNwbEzoJ88GayrtFUxOxaLMAMHuOkdoq3fmZvNbtE6UUGZYwTvrc9c5NIcNcNsbfVHrHb3qFh2TxdZIjBHnj3oGlJ79hqbitu/Jq88HBn9+mJ2x+tNHiWCKHc7nB6fwUHg7RuXRJkSCx8hWuYaWdik/LU79T/ape+kFRenUavj8Ukydz1wJ/Wn+G50WD/MCw2RCxn26R08hVPeYEgLMDafWi3hpgdt/WrkrVEi6dheM4kuwYgbDYRIAjP2qy/8RfMRke1a2kMFhhHpjt06VTC74Y/4FSS3g5ipVKim7dkuG4koWIA0mJnffpVjxnMgECKAweHgQSMQJjY+VL2rINi7LKCNBCkwTLEYHUj8hmluAtHVjtBPagnji3qY/HmnFaUWPBD5ksLbELE56x6V0PAc2uvbFhVYiQV6zBnSe4qg5Z8S3+Cum7wzAANMMAymMCQad5n8etcQfLti1cM6mXz30+tZMuLJflXP0NWHPFLzHc3P8R+FayFu/MLqCsafCmfwmfUT5RXOfF3+Idm4WHDWtIO0xjzx13rkr1qLag7kT7dT+tJjlrF9A33zjHf7UyPTQa34BfWTg/Kqfr97ERea5c1Nkk05zBD9JzG33qy4bgYARQGPcbyf+KBdWXgDZh69P3rTtdIxW2m2UWmmOBWHFF423DtHej8t4RjquCNNuNU+ZgVcnsVFWyv4tZdvWiHl7KquwhW2MjP54963xP1GO9GHCFlDA7+YmqcqSGQhrva2T4seKN+tK3RPameIclvb+1CZaOPAmXJuzdJtspMxt5SdhSuimuFGW7R+9QdMmouS2tiNgZFE4+yuCp3mR6dfQz+VLu0HFFiV9KncnYCFpiyJ8J67GhGpWJLCCMSRONqjKRq9w+hipgx2rSXNJBovELme9AuCpdotqgxcwGHTBG/5VD5uIqNhhMHrWXVjFRFGzxB6bVlAmsqFlgW/qL5H+1O85tgWrUACRJgbmBn1rKyhXJcvhA8p+l/T+9VL7D3rKyhXxsuXwRD8vHjFSJw3r+4rdZRPkFcAT9Rprhh4l9/0NZWVb4IgDfUf51qdnrW6yhYSAP8ASPeodaysqyRLfmI8Q/8A1io8lyzTnB3/AO1qysoIfAHk+MevGCCMGBkelCs/U/qP1rKyr7gf0ldxv1t61vg7hCMJMErI6HNZWVc/hCx8/P8AYDe+o1vp71lZRdgVyM9B6CgvWVlXDgrJya4L/qrUuJHjb/uNarKFfER/CKXKPZ+g+tZWVbKQM0MnNZWUTKGh9C0C5WVlDHguXIM7VO/09K3WVO5XYVJrdZWUQJ/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6" name="Picture 18" descr="Cross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04735"/>
            <a:ext cx="2224665" cy="222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t0.gstatic.com/images?q=tbn:ANd9GcT9Ig0D3kOP1wQ_L9D9S4lIAtL4LA-2qbG1NQ1fecp_x3KFD8Z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350326"/>
            <a:ext cx="3134880" cy="220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t1.gstatic.com/images?q=tbn:ANd9GcT-Z6lVtMqB9BK618NgY3Ag4zpmxccXxewPwwhNc0euT93JGqb6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5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2183">
            <a:off x="6012311" y="4082687"/>
            <a:ext cx="19716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93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Ravie" pitchFamily="82" charset="0"/>
              </a:rPr>
              <a:t>Beef Cookery Methods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15440"/>
            <a:ext cx="4419600" cy="5257800"/>
          </a:xfrm>
        </p:spPr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________________</a:t>
            </a:r>
          </a:p>
          <a:p>
            <a:pPr lvl="1"/>
            <a:r>
              <a:rPr lang="en-US" dirty="0" smtClean="0">
                <a:latin typeface="Kristen ITC" pitchFamily="66" charset="0"/>
              </a:rPr>
              <a:t>Cooking in Fat</a:t>
            </a:r>
          </a:p>
          <a:p>
            <a:pPr lvl="2"/>
            <a:r>
              <a:rPr lang="en-US" dirty="0" smtClean="0">
                <a:latin typeface="Kristen ITC" pitchFamily="66" charset="0"/>
              </a:rPr>
              <a:t>Deep </a:t>
            </a:r>
            <a:r>
              <a:rPr lang="en-US" dirty="0">
                <a:latin typeface="Kristen ITC" pitchFamily="66" charset="0"/>
              </a:rPr>
              <a:t>Fat Frying</a:t>
            </a:r>
          </a:p>
          <a:p>
            <a:pPr lvl="2"/>
            <a:r>
              <a:rPr lang="en-US" dirty="0">
                <a:latin typeface="Kristen ITC" pitchFamily="66" charset="0"/>
              </a:rPr>
              <a:t>Pan Frying</a:t>
            </a:r>
          </a:p>
          <a:p>
            <a:pPr lvl="2"/>
            <a:endParaRPr lang="en-US" dirty="0" smtClean="0">
              <a:latin typeface="Kristen ITC" pitchFamily="66" charset="0"/>
            </a:endParaRPr>
          </a:p>
          <a:p>
            <a:pPr lvl="2"/>
            <a:endParaRPr lang="en-US" sz="1100" dirty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____________________Methods</a:t>
            </a:r>
            <a:endParaRPr lang="en-US" dirty="0">
              <a:latin typeface="Kristen ITC" pitchFamily="66" charset="0"/>
            </a:endParaRPr>
          </a:p>
          <a:p>
            <a:pPr lvl="1"/>
            <a:r>
              <a:rPr lang="en-US" dirty="0">
                <a:latin typeface="Kristen ITC" pitchFamily="66" charset="0"/>
              </a:rPr>
              <a:t>Tender Cuts</a:t>
            </a:r>
          </a:p>
          <a:p>
            <a:pPr lvl="2"/>
            <a:r>
              <a:rPr lang="en-US" dirty="0">
                <a:latin typeface="Kristen ITC" pitchFamily="66" charset="0"/>
              </a:rPr>
              <a:t>Roasting</a:t>
            </a:r>
          </a:p>
          <a:p>
            <a:pPr lvl="2"/>
            <a:r>
              <a:rPr lang="en-US" dirty="0">
                <a:latin typeface="Kristen ITC" pitchFamily="66" charset="0"/>
              </a:rPr>
              <a:t>Broiling</a:t>
            </a:r>
          </a:p>
          <a:p>
            <a:pPr lvl="2"/>
            <a:r>
              <a:rPr lang="en-US" dirty="0">
                <a:latin typeface="Kristen ITC" pitchFamily="66" charset="0"/>
              </a:rPr>
              <a:t>Pan-broiling</a:t>
            </a:r>
          </a:p>
          <a:p>
            <a:pPr lvl="2"/>
            <a:r>
              <a:rPr lang="en-US" dirty="0">
                <a:latin typeface="Kristen ITC" pitchFamily="66" charset="0"/>
              </a:rPr>
              <a:t>Stir-Frying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905000"/>
            <a:ext cx="4038600" cy="5257800"/>
          </a:xfrm>
        </p:spPr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_____________________________Methods</a:t>
            </a:r>
            <a:endParaRPr lang="en-US" dirty="0">
              <a:latin typeface="Kristen ITC" pitchFamily="66" charset="0"/>
            </a:endParaRPr>
          </a:p>
          <a:p>
            <a:pPr lvl="1"/>
            <a:r>
              <a:rPr lang="en-US" dirty="0">
                <a:latin typeface="Kristen ITC" pitchFamily="66" charset="0"/>
              </a:rPr>
              <a:t>Less Tender Cuts</a:t>
            </a:r>
          </a:p>
          <a:p>
            <a:pPr lvl="2"/>
            <a:r>
              <a:rPr lang="en-US" dirty="0">
                <a:latin typeface="Kristen ITC" pitchFamily="66" charset="0"/>
              </a:rPr>
              <a:t>Braising - brown in small amounts of oil, add liquid and cover.  Simmer </a:t>
            </a:r>
            <a:r>
              <a:rPr lang="en-US" dirty="0" err="1">
                <a:latin typeface="Kristen ITC" pitchFamily="66" charset="0"/>
              </a:rPr>
              <a:t>unitl</a:t>
            </a:r>
            <a:r>
              <a:rPr lang="en-US" dirty="0">
                <a:latin typeface="Kristen ITC" pitchFamily="66" charset="0"/>
              </a:rPr>
              <a:t> tender.</a:t>
            </a:r>
          </a:p>
          <a:p>
            <a:pPr lvl="2"/>
            <a:r>
              <a:rPr lang="en-US" dirty="0">
                <a:latin typeface="Kristen ITC" pitchFamily="66" charset="0"/>
              </a:rPr>
              <a:t>Cooking in Liquid</a:t>
            </a:r>
          </a:p>
          <a:p>
            <a:pPr lvl="3"/>
            <a:r>
              <a:rPr lang="en-US" dirty="0">
                <a:latin typeface="Kristen ITC" pitchFamily="66" charset="0"/>
              </a:rPr>
              <a:t>Boiling</a:t>
            </a:r>
          </a:p>
          <a:p>
            <a:pPr lvl="3"/>
            <a:r>
              <a:rPr lang="en-US" dirty="0">
                <a:latin typeface="Kristen ITC" pitchFamily="66" charset="0"/>
              </a:rPr>
              <a:t>Steaming</a:t>
            </a:r>
          </a:p>
          <a:p>
            <a:pPr lvl="3"/>
            <a:r>
              <a:rPr lang="en-US" dirty="0">
                <a:latin typeface="Kristen ITC" pitchFamily="66" charset="0"/>
              </a:rPr>
              <a:t>Simmering</a:t>
            </a:r>
          </a:p>
        </p:txBody>
      </p:sp>
    </p:spTree>
    <p:extLst>
      <p:ext uri="{BB962C8B-B14F-4D97-AF65-F5344CB8AC3E}">
        <p14:creationId xmlns:p14="http://schemas.microsoft.com/office/powerpoint/2010/main" val="34999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4800" b="1" dirty="0" smtClean="0">
                <a:latin typeface="Kristen ITC" panose="03050502040202030202" pitchFamily="66" charset="0"/>
              </a:rPr>
              <a:t>What is Meat?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487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Meat is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In the U.S., the major meat-producing animals are cattle, swine and sheep.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You need _________ servings from the meat group per day.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Each serving is a total of _____________.</a:t>
            </a:r>
            <a:endParaRPr lang="en-US" dirty="0" smtClean="0"/>
          </a:p>
        </p:txBody>
      </p:sp>
      <p:pic>
        <p:nvPicPr>
          <p:cNvPr id="4" name="Picture 5" descr="http://t1.ftcdn.net/jpg/00/36/08/56/400_F_36085636_JuZDigJrVj9fSIBkw6j5U5E0HJkGFct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44343" r="2876" b="4181"/>
          <a:stretch/>
        </p:blipFill>
        <p:spPr bwMode="auto">
          <a:xfrm>
            <a:off x="0" y="685800"/>
            <a:ext cx="9144000" cy="152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Ravie" panose="04040805050809020602" pitchFamily="82" charset="0"/>
              </a:rPr>
              <a:t>Nutritional Value of Meat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smtClean="0"/>
              <a:t>The amount of _______ meat contributes to the diet depends on the ________ of the meat.</a:t>
            </a:r>
            <a:endParaRPr lang="en-US" altLang="en-US" smtClean="0"/>
          </a:p>
          <a:p>
            <a:pPr eaLnBrk="1" hangingPunct="1">
              <a:lnSpc>
                <a:spcPct val="90000"/>
              </a:lnSpc>
              <a:buFont typeface="Times" pitchFamily="48" charset="0"/>
              <a:buNone/>
            </a:pPr>
            <a:endParaRPr lang="en-US" altLang="en-US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74920" y="1371600"/>
            <a:ext cx="3581400" cy="3840163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Meats are good sources of:</a:t>
            </a:r>
          </a:p>
        </p:txBody>
      </p:sp>
      <p:pic>
        <p:nvPicPr>
          <p:cNvPr id="5" name="Picture 6" descr="http://extension.missouri.edu/hes/fn/pyramid/images/me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70937"/>
            <a:ext cx="8046720" cy="178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anose="04040805050809020602" pitchFamily="82" charset="0"/>
              </a:rPr>
              <a:t>Where’s the Beef!?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" y="1219200"/>
            <a:ext cx="9144000" cy="5181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Kristen ITC" panose="03050502040202030202" pitchFamily="66" charset="0"/>
              </a:rPr>
              <a:t>Beef comes from mature cattle over </a:t>
            </a:r>
            <a:r>
              <a:rPr lang="en-US" altLang="en-US" dirty="0" smtClean="0">
                <a:latin typeface="Kristen ITC" panose="03050502040202030202" pitchFamily="66" charset="0"/>
              </a:rPr>
              <a:t>__________________________________________</a:t>
            </a:r>
          </a:p>
          <a:p>
            <a:pPr eaLnBrk="1" hangingPunct="1"/>
            <a:endParaRPr lang="en-US" altLang="en-US" dirty="0" smtClean="0">
              <a:latin typeface="Kristen ITC" panose="03050502040202030202" pitchFamily="66" charset="0"/>
            </a:endParaRPr>
          </a:p>
          <a:p>
            <a:pPr eaLnBrk="1" hangingPunct="1"/>
            <a:r>
              <a:rPr lang="en-US" altLang="en-US" dirty="0" smtClean="0">
                <a:latin typeface="Kristen ITC" panose="03050502040202030202" pitchFamily="66" charset="0"/>
              </a:rPr>
              <a:t>Beef is usually bright, _________________in color with creamy white fat</a:t>
            </a:r>
            <a:r>
              <a:rPr lang="en-US" altLang="en-US" dirty="0" smtClean="0">
                <a:latin typeface="Kristen ITC" panose="03050502040202030202" pitchFamily="66" charset="0"/>
              </a:rPr>
              <a:t>.</a:t>
            </a:r>
          </a:p>
          <a:p>
            <a:pPr eaLnBrk="1" hangingPunct="1"/>
            <a:endParaRPr lang="en-US" altLang="en-US" dirty="0" smtClean="0">
              <a:latin typeface="Kristen ITC" panose="03050502040202030202" pitchFamily="66" charset="0"/>
            </a:endParaRPr>
          </a:p>
          <a:p>
            <a:pPr eaLnBrk="1" hangingPunct="1"/>
            <a:r>
              <a:rPr lang="en-US" altLang="en-US" dirty="0" smtClean="0">
                <a:latin typeface="Kristen ITC" panose="03050502040202030202" pitchFamily="66" charset="0"/>
              </a:rPr>
              <a:t>They are classified according to ________ and _________</a:t>
            </a:r>
            <a:endParaRPr lang="en-US" altLang="en-US" sz="2400" dirty="0" smtClean="0">
              <a:latin typeface="Kristen ITC" panose="03050502040202030202" pitchFamily="66" charset="0"/>
            </a:endParaRPr>
          </a:p>
        </p:txBody>
      </p:sp>
      <p:pic>
        <p:nvPicPr>
          <p:cNvPr id="4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381000" y="5600699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1866900" y="5619748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3352800" y="5600699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4800600" y="5600699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6248400" y="5581650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t1.gstatic.com/images?q=tbn:ANd9GcQ0q3xCMdiei8tueYxdEZD2Ucr336aDCffH9lqPuBIT6B0DmGbgl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7696200" y="5586412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" y="7620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Ravie" panose="04040805050809020602" pitchFamily="82" charset="0"/>
              </a:rPr>
              <a:t>Beef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-15240" y="1524000"/>
            <a:ext cx="8991600" cy="556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Kristen ITC" panose="03050502040202030202" pitchFamily="66" charset="0"/>
              </a:rPr>
              <a:t>It’s the </a:t>
            </a:r>
            <a:r>
              <a:rPr lang="en-US" sz="2800" dirty="0" smtClean="0">
                <a:latin typeface="Kristen ITC" panose="03050502040202030202" pitchFamily="66" charset="0"/>
              </a:rPr>
              <a:t>___________________animal </a:t>
            </a:r>
            <a:r>
              <a:rPr lang="en-US" sz="2800" dirty="0" smtClean="0">
                <a:latin typeface="Kristen ITC" panose="03050502040202030202" pitchFamily="66" charset="0"/>
              </a:rPr>
              <a:t>used for food.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Kristen ITC" panose="03050502040202030202" pitchFamily="66" charset="0"/>
              </a:rPr>
              <a:t>_______________________cuts </a:t>
            </a:r>
            <a:r>
              <a:rPr lang="en-US" sz="2800" dirty="0" smtClean="0">
                <a:latin typeface="Kristen ITC" panose="03050502040202030202" pitchFamily="66" charset="0"/>
              </a:rPr>
              <a:t>are the sides cut into quarters and then into smaller pieces</a:t>
            </a:r>
            <a:r>
              <a:rPr lang="en-US" sz="2800" dirty="0" smtClean="0">
                <a:latin typeface="Kristen ITC" panose="03050502040202030202" pitchFamily="66" charset="0"/>
              </a:rPr>
              <a:t>.</a:t>
            </a:r>
            <a:endParaRPr lang="en-US" sz="2800" dirty="0" smtClean="0">
              <a:latin typeface="Kristen ITC" panose="03050502040202030202" pitchFamily="66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Kristen ITC" panose="03050502040202030202" pitchFamily="66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Kristen ITC" panose="03050502040202030202" pitchFamily="66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Kristen ITC" panose="03050502040202030202" pitchFamily="66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Kristen ITC" panose="03050502040202030202" pitchFamily="66" charset="0"/>
              </a:rPr>
              <a:t>____________________cuts </a:t>
            </a:r>
            <a:r>
              <a:rPr lang="en-US" sz="2800" dirty="0" smtClean="0">
                <a:latin typeface="Kristen ITC" panose="03050502040202030202" pitchFamily="66" charset="0"/>
              </a:rPr>
              <a:t>are </a:t>
            </a:r>
            <a:r>
              <a:rPr lang="en-US" sz="2800" dirty="0" smtClean="0">
                <a:latin typeface="Kristen ITC" panose="03050502040202030202" pitchFamily="66" charset="0"/>
              </a:rPr>
              <a:t>wholesale </a:t>
            </a:r>
            <a:r>
              <a:rPr lang="en-US" sz="2800" dirty="0" smtClean="0">
                <a:latin typeface="Kristen ITC" panose="03050502040202030202" pitchFamily="66" charset="0"/>
              </a:rPr>
              <a:t>cuts still cut into smaller pieces at the grocery store.</a:t>
            </a:r>
          </a:p>
        </p:txBody>
      </p:sp>
      <p:pic>
        <p:nvPicPr>
          <p:cNvPr id="4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365760" y="-171449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1851660" y="-152400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3337560" y="-171449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4785360" y="-171449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t1.gstatic.com/images?q=tbn:ANd9GcQ0q3xCMdiei8tueYxdEZD2Ucr336aDCffH9lqPuBIT6B0DmGbgl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6233160" y="-190498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t1.gstatic.com/images?q=tbn:ANd9GcQ0q3xCMdiei8tueYxdEZD2Ucr336aDCffH9lqPuBIT6B0DmGbgl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51" b="839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3"/>
          <a:stretch/>
        </p:blipFill>
        <p:spPr bwMode="auto">
          <a:xfrm>
            <a:off x="7680960" y="-185736"/>
            <a:ext cx="12573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t0.gstatic.com/images?q=tbn:ANd9GcTMrzM1ZKOW5zETh-ItUqtqO-T0xd1_Sit0NMWKm1Gig8EYqcEz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26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40" y="3403530"/>
            <a:ext cx="3794760" cy="22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anose="04040805050809020602" pitchFamily="82" charset="0"/>
              </a:rPr>
              <a:t>Ground beef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latin typeface="Kristen ITC" panose="03050502040202030202" pitchFamily="66" charset="0"/>
              </a:rPr>
              <a:t>Ground beef </a:t>
            </a:r>
            <a:r>
              <a:rPr lang="en-US" sz="4000" dirty="0" smtClean="0">
                <a:latin typeface="Kristen ITC" panose="03050502040202030202" pitchFamily="66" charset="0"/>
              </a:rPr>
              <a:t>- contains only the ________________________attached to the meat before grinding.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 smtClean="0">
              <a:latin typeface="Kristen ITC" panose="03050502040202030202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latin typeface="Kristen ITC" panose="03050502040202030202" pitchFamily="66" charset="0"/>
              </a:rPr>
              <a:t>Hamburger</a:t>
            </a:r>
            <a:r>
              <a:rPr lang="en-US" sz="4000" dirty="0" smtClean="0">
                <a:latin typeface="Kristen ITC" panose="03050502040202030202" pitchFamily="66" charset="0"/>
              </a:rPr>
              <a:t> </a:t>
            </a:r>
            <a:r>
              <a:rPr lang="en-US" sz="4000" dirty="0" smtClean="0">
                <a:latin typeface="Kristen ITC" panose="03050502040202030202" pitchFamily="66" charset="0"/>
              </a:rPr>
              <a:t>- can have ___________added to it during grinding.</a:t>
            </a:r>
            <a:endParaRPr lang="en-US" dirty="0" smtClean="0">
              <a:latin typeface="Kristen ITC" panose="03050502040202030202" pitchFamily="66" charset="0"/>
            </a:endParaRPr>
          </a:p>
        </p:txBody>
      </p:sp>
      <p:pic>
        <p:nvPicPr>
          <p:cNvPr id="4" name="Picture 2" descr="http://t1.gstatic.com/images?q=tbn:ANd9GcQv__-Jat5qXeULUMMXfbbz8_5uBdJ6G4kuIzpFZte27Fk6hJR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04" b="89041" l="0" r="98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74" y="2639844"/>
            <a:ext cx="3264859" cy="244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t3.gstatic.com/images?q=tbn:ANd9GcQS9dpyuctAd0GZYypV2qs9ZHZw6DUZ01bNXkRw0nwL3NGJRq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04811"/>
            <a:ext cx="28956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anose="04040805050809020602" pitchFamily="82" charset="0"/>
              </a:rPr>
              <a:t>Other Meats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447800"/>
            <a:ext cx="40386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Veal - </a:t>
            </a:r>
            <a:r>
              <a:rPr lang="en-US" dirty="0" smtClean="0"/>
              <a:t>a very young beef. Cattle less than ____ months of age.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Pork - </a:t>
            </a:r>
            <a:r>
              <a:rPr lang="en-US" dirty="0" smtClean="0"/>
              <a:t>meat of a swine.  Swine that are _______ months old.</a:t>
            </a:r>
            <a:endParaRPr lang="en-US" u="sng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05400" y="1524000"/>
            <a:ext cx="4038600" cy="5334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Lamb - </a:t>
            </a:r>
            <a:r>
              <a:rPr lang="en-US" dirty="0" smtClean="0"/>
              <a:t>meat of sheep.  Sheep less than ___________old.  Small animal used for meat.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Variety Meats - </a:t>
            </a:r>
            <a:r>
              <a:rPr lang="en-US" dirty="0" smtClean="0"/>
              <a:t>the edible parts of the animal other than the muscles.  EX) liver, heart, kidney, tongue, and sweetbreads.</a:t>
            </a:r>
            <a:endParaRPr lang="en-US" u="sng" dirty="0" smtClean="0"/>
          </a:p>
        </p:txBody>
      </p:sp>
      <p:pic>
        <p:nvPicPr>
          <p:cNvPr id="5" name="Picture 4" descr="http://t0.gstatic.com/images?q=tbn:ANd9GcS8AKJfB2iw3DQy5G0ooOBm6gGvY5M2Zt1UC6IxQfgm3wIMO5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59380"/>
            <a:ext cx="3962400" cy="229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-2286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Ravie" panose="04040805050809020602" pitchFamily="82" charset="0"/>
              </a:rPr>
              <a:t>Inspection and Grading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" y="990600"/>
            <a:ext cx="9144000" cy="487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Kristen ITC" panose="03050502040202030202" pitchFamily="66" charset="0"/>
              </a:rPr>
              <a:t>Federal inspectors must examine _____________________________________ shipped across state lines.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latin typeface="Kristen ITC" panose="03050502040202030202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Kristen ITC" panose="03050502040202030202" pitchFamily="66" charset="0"/>
              </a:rPr>
              <a:t>The _________ overseas the grading program.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latin typeface="Kristen ITC" panose="03050502040202030202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Kristen ITC" panose="03050502040202030202" pitchFamily="66" charset="0"/>
              </a:rPr>
              <a:t>Graded based on ________________, maturity, texture and ____________________.</a:t>
            </a:r>
            <a:endParaRPr lang="en-US" sz="2800" dirty="0" smtClean="0">
              <a:latin typeface="Kristen ITC" panose="03050502040202030202" pitchFamily="66" charset="0"/>
            </a:endParaRPr>
          </a:p>
        </p:txBody>
      </p:sp>
      <p:pic>
        <p:nvPicPr>
          <p:cNvPr id="4" name="Picture 10" descr="http://t0.gstatic.com/images?q=tbn:ANd9GcRw_LlbeTzdpaK-A-thEHVIsz0aQLT2y2o6qlLwdAuLIskPLPwj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1987"/>
            <a:ext cx="91440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828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Ravie" panose="04040805050809020602" pitchFamily="82" charset="0"/>
              </a:rPr>
              <a:t>The USDA shield assures consumers meat has met certain standards of quality</a:t>
            </a: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5715000" cy="990600"/>
          </a:xfrm>
          <a:prstGeom prst="rect">
            <a:avLst/>
          </a:prstGeom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Impact" pitchFamily="34" charset="0"/>
              </a:rPr>
              <a:t>USDA___________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Impact" pitchFamily="34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752600" y="3733800"/>
            <a:ext cx="5715000" cy="990600"/>
          </a:xfrm>
          <a:prstGeom prst="rect">
            <a:avLst/>
          </a:prstGeom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Impact" pitchFamily="34" charset="0"/>
              </a:rPr>
              <a:t>USDA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Impact" pitchFamily="34" charset="0"/>
              </a:rPr>
              <a:t>__________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Impact" pitchFamily="34" charset="0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752600" y="5410200"/>
            <a:ext cx="5715000" cy="990600"/>
          </a:xfrm>
          <a:prstGeom prst="rect">
            <a:avLst/>
          </a:prstGeom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Impact" pitchFamily="34" charset="0"/>
              </a:rPr>
              <a:t>USDA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Impact" pitchFamily="34" charset="0"/>
              </a:rPr>
              <a:t>___________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392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Calibri</vt:lpstr>
      <vt:lpstr>Times</vt:lpstr>
      <vt:lpstr>Office Theme</vt:lpstr>
      <vt:lpstr>PowerPoint Presentation</vt:lpstr>
      <vt:lpstr>What is Meat?</vt:lpstr>
      <vt:lpstr>Nutritional Value of Meat</vt:lpstr>
      <vt:lpstr>Where’s the Beef!?</vt:lpstr>
      <vt:lpstr>Beef</vt:lpstr>
      <vt:lpstr>Ground beef</vt:lpstr>
      <vt:lpstr>Other Meats</vt:lpstr>
      <vt:lpstr>Inspection and Grading</vt:lpstr>
      <vt:lpstr>The USDA shield assures consumers meat has met certain standards of quality</vt:lpstr>
      <vt:lpstr>Storing Meat</vt:lpstr>
      <vt:lpstr>Cooking Meat</vt:lpstr>
      <vt:lpstr>Beef Cookery Methods</vt:lpstr>
    </vt:vector>
  </TitlesOfParts>
  <Company>PHS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</dc:title>
  <dc:creator>PHS</dc:creator>
  <cp:lastModifiedBy>CUSD95</cp:lastModifiedBy>
  <cp:revision>14</cp:revision>
  <dcterms:created xsi:type="dcterms:W3CDTF">2005-03-01T01:03:29Z</dcterms:created>
  <dcterms:modified xsi:type="dcterms:W3CDTF">2014-04-03T16:56:33Z</dcterms:modified>
</cp:coreProperties>
</file>