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4" autoAdjust="0"/>
    <p:restoredTop sz="90929"/>
  </p:normalViewPr>
  <p:slideViewPr>
    <p:cSldViewPr>
      <p:cViewPr>
        <p:scale>
          <a:sx n="66" d="100"/>
          <a:sy n="66" d="100"/>
        </p:scale>
        <p:origin x="-2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C2F987-025C-4B36-A2AE-3A370154F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F1835F-ABC2-4788-9BC1-88A138F5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9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68A8E-5A61-484F-9200-AE5A709440DC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A7F2D-21B5-4BEB-9D71-A86FA8D8133B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E3AC6-A44F-44FF-8FD7-02B6EF72FA9D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56BF4-F73B-4ECA-9102-2D99A3AF3CB4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77137-6155-4AA6-8AB7-E0F8DED529CB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B80D-2343-4EE9-A1E9-C803788554F2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9A3A2-B389-4395-866F-D151315BE5F5}" type="slidenum">
              <a:rPr lang="en-US"/>
              <a:pPr/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45565-1C54-496D-A5C8-EFCF260117A4}" type="slidenum">
              <a:rPr lang="en-US"/>
              <a:pPr/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3BE49-A405-4EFF-93B5-EE905C92ADD5}" type="slidenum">
              <a:rPr lang="en-US"/>
              <a:pPr/>
              <a:t>17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ACB3F-8DDB-4112-9C4E-8D5CA7CEE8D4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45158-D0C3-4736-928D-9B4B0F33E5E0}" type="slidenum">
              <a:rPr lang="en-US"/>
              <a:pPr/>
              <a:t>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3C7D8-37BA-4016-AF13-80B24EB23C45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C6D60-4F26-423E-A6C3-F380AFF64FE8}" type="slidenum">
              <a:rPr lang="en-US"/>
              <a:pPr/>
              <a:t>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78C66-952A-4AA4-99AA-64F5647AC766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A7CDD-7EDB-43F7-A3D2-68025275C277}" type="slidenum">
              <a:rPr lang="en-US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BF20B-987B-4737-A59A-01AAF30CB625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E6753-A772-4ED8-B554-E32BA3E835F7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7982D1C-201E-42D4-B08D-B2050FCB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41504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45DF-703C-4DC5-AA33-66DA68F80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37043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D35B-273C-43BB-88D9-D2F6D0BB9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55261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EBAA-FC08-45E0-A833-48DCB285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3439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B1B2-E63A-445E-8C7A-8E48DBF5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11593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8CB4-9EB0-464B-B474-9FE5B1D2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2446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9949-F3DE-47E9-892E-D15D6CC3A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8588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9FFC-AA35-4D3A-B464-4C9850253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4344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672C-90EE-4F3F-8DB1-D36E23EF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5150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260-5234-4E56-992F-8E2649A9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5324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456F-6E6E-4765-9A5D-AB50375D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44847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FB22-4BBF-4E50-BF42-EA8CDFB61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19159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37C5-3169-461B-88F3-11F22F6A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130"/>
      </p:ext>
    </p:extLst>
  </p:cSld>
  <p:clrMapOvr>
    <a:masterClrMapping/>
  </p:clrMapOvr>
  <p:transition>
    <p:random/>
    <p:sndAc>
      <p:stSnd>
        <p:snd r:embed="rId1" name="Bubbles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>
            <a:outerShdw blurRad="45720" dist="12700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31C8AED-A546-4787-BBF5-9EE6E4B5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>
    <p:random/>
    <p:sndAc>
      <p:stSnd>
        <p:snd r:embed="rId15" name="Bubbles"/>
      </p:stSnd>
    </p:sndAc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IxxFxLa9Cw&amp;feature=relat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968375"/>
            <a:ext cx="9144000" cy="1470025"/>
          </a:xfrm>
        </p:spPr>
        <p:txBody>
          <a:bodyPr>
            <a:noAutofit/>
          </a:bodyPr>
          <a:lstStyle/>
          <a:p>
            <a:r>
              <a:rPr lang="en-US" sz="11500" dirty="0">
                <a:ln w="38100"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Fish and Poultry</a:t>
            </a:r>
            <a:endParaRPr lang="en-US" sz="9600" dirty="0">
              <a:ln w="38100"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latin typeface="Ravie" pitchFamily="82" charset="0"/>
            </a:endParaRPr>
          </a:p>
        </p:txBody>
      </p:sp>
      <p:pic>
        <p:nvPicPr>
          <p:cNvPr id="1028" name="Picture 4" descr="http://t3.gstatic.com/images?q=tbn:ANd9GcQrOwF7f6G65uELp8Jkw8g8CAH2UVQmUEI21yRxyHYsMbqYFfbX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3124200" cy="24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QrOwF7f6G65uELp8Jkw8g8CAH2UVQmUEI21yRxyHYsMbqYFfbX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100000" l="0" r="5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1" y="4013663"/>
            <a:ext cx="2888673" cy="23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T3CFh8pZ64IkBl6Zj3wq5GZl_aTwFHqk4STkYXYFUH-Npesv6qo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0" b="95652" l="0" r="96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8106"/>
            <a:ext cx="2743200" cy="28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33400"/>
            <a:ext cx="9144000" cy="1325563"/>
          </a:xfrm>
        </p:spPr>
        <p:txBody>
          <a:bodyPr>
            <a:noAutofit/>
          </a:bodyPr>
          <a:lstStyle/>
          <a:p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Poultry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latin typeface="Ravie" pitchFamily="82" charset="0"/>
            </a:endParaRPr>
          </a:p>
        </p:txBody>
      </p:sp>
      <p:pic>
        <p:nvPicPr>
          <p:cNvPr id="3074" name="Picture 2" descr="http://t1.gstatic.com/images?q=tbn:ANd9GcQtojf1hzcQQrpF_RMhMRQwRjhPF3L4hh6OU2ChAB-pYPQB112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7844"/>
            <a:ext cx="5334000" cy="35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Defining Poultry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Poultry: describes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any domesticated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_______________.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36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36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Ex- chicken, turkey, goose, and duck are most commonly eaten in the U.S.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5250" y="373063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</a:pPr>
            <a:endParaRPr lang="en-US" sz="2800"/>
          </a:p>
        </p:txBody>
      </p:sp>
      <p:pic>
        <p:nvPicPr>
          <p:cNvPr id="4098" name="Picture 2" descr="http://t1.gstatic.com/images?q=tbn:ANd9GcRJz7YicozjcfgfH5XosXV-iIvBG8-MUFHyLaAqRAkDLXnQy0a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029200" cy="26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119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1325563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Inspection and Grading of Poultry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70037"/>
            <a:ext cx="8686800" cy="5287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All poultry sold in interstate commerce must be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______________________ inspected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for wholesomeness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You will find a round seal on the tag attached to the wing of approved birds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Most poultry sold is graded “U.S. Grade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____.”</a:t>
            </a:r>
            <a:endParaRPr lang="en-US" sz="28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Grade B and C are usually processed products.</a:t>
            </a:r>
          </a:p>
        </p:txBody>
      </p:sp>
    </p:spTree>
    <p:extLst>
      <p:ext uri="{BB962C8B-B14F-4D97-AF65-F5344CB8AC3E}">
        <p14:creationId xmlns:p14="http://schemas.microsoft.com/office/powerpoint/2010/main" val="9074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765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What to buy…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907143"/>
            <a:ext cx="4572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Most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birds are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sold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_________________;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they are more tender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Chickens can be purchased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_______________,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cut into halves or cut into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______________.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Turkeys and Chickens have both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____________and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dark meat.</a:t>
            </a:r>
          </a:p>
        </p:txBody>
      </p:sp>
      <p:sp>
        <p:nvSpPr>
          <p:cNvPr id="1946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86168" y="1574800"/>
            <a:ext cx="4038600" cy="28194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Ducks and Geese have all dark meat.  They also have more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______________than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turkeys and chickens.</a:t>
            </a:r>
          </a:p>
        </p:txBody>
      </p:sp>
      <p:pic>
        <p:nvPicPr>
          <p:cNvPr id="5122" name="Picture 2" descr="http://t1.gstatic.com/images?q=tbn:ANd9GcTKehckzf-F3tfx4ej1ujShQ_UXtvMEue7uocHLIBpBsCaI0G_x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4477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228600"/>
            <a:ext cx="851058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Cooking 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Poultry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latin typeface="Ravie" pitchFamily="82" charset="0"/>
            </a:endParaRPr>
          </a:p>
        </p:txBody>
      </p:sp>
      <p:sp>
        <p:nvSpPr>
          <p:cNvPr id="2048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1000" y="914400"/>
            <a:ext cx="4419600" cy="5867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Poultry is a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__________________.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Use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temperatures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and careful timing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Overcooking, causes it to be tough, dry an flavorless.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6146" name="Picture 2" descr="http://t2.gstatic.com/images?q=tbn:ANd9GcTS9F3biG8XKPbooFvjOW44z7QrgBS60oRvRy9Ff6vFnqybv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56058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370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Methods of Cooking Poultry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4175" cy="4876800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Roasting</a:t>
            </a: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Broiling</a:t>
            </a: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Grilling</a:t>
            </a: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Frying</a:t>
            </a: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Over-frying</a:t>
            </a: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Braising</a:t>
            </a:r>
          </a:p>
          <a:p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Stewing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sp>
        <p:nvSpPr>
          <p:cNvPr id="2253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14800" y="1524000"/>
            <a:ext cx="472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Microwaving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Frozen Poultry-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thaw before 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cooking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6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De-boning Poultry- 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taking the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____________out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Storing Poultry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5105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All poultry, except canned, is VERY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______________________________!!!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Proper storage is also important to inhibit the growth of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salmonella,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and illness causing bacteria often found in poultry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For refrigerator storage, rewrap the bird loosely in waxed paper.</a:t>
            </a:r>
          </a:p>
        </p:txBody>
      </p:sp>
    </p:spTree>
    <p:extLst>
      <p:ext uri="{BB962C8B-B14F-4D97-AF65-F5344CB8AC3E}">
        <p14:creationId xmlns:p14="http://schemas.microsoft.com/office/powerpoint/2010/main" val="31766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Fish and Poultry are part of the meat group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They are highly perishable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They should be carefully cooked and handled in order to prevent foodborne illness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When bought in the store, they are usually graded “U.S. Grade A.”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In Conclusion…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0.gstatic.com/images?q=tbn:ANd9GcRO1JuQqXp9y9axeI7uJpXIEVqtjogG20U9hy2DP6EIUGzIGol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08237"/>
            <a:ext cx="8510588" cy="1325563"/>
          </a:xfrm>
        </p:spPr>
        <p:txBody>
          <a:bodyPr>
            <a:noAutofit/>
          </a:bodyPr>
          <a:lstStyle/>
          <a:p>
            <a:r>
              <a:rPr lang="en-US" sz="8000" dirty="0">
                <a:ln w="28575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Ravie" pitchFamily="82" charset="0"/>
              </a:rPr>
              <a:t>Fish and Shellfish</a:t>
            </a:r>
            <a:endParaRPr lang="en-US" sz="6000" dirty="0">
              <a:ln w="28575">
                <a:solidFill>
                  <a:sysClr val="windowText" lastClr="000000"/>
                </a:solidFill>
              </a:ln>
              <a:solidFill>
                <a:schemeClr val="bg2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67366"/>
            <a:ext cx="2971800" cy="157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Two Types of water animals: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Finfish: </a:t>
            </a:r>
          </a:p>
          <a:p>
            <a:endParaRPr lang="en-US" sz="1100" b="1" u="sng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1100" b="1" u="sng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1100" b="1" u="sng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sz="11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They can be </a:t>
            </a:r>
            <a:r>
              <a:rPr lang="en-US" u="sng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or </a:t>
            </a:r>
            <a:r>
              <a:rPr lang="en-US" u="sng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______________.</a:t>
            </a:r>
            <a:endParaRPr lang="en-US" u="sng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endParaRPr lang="en-US" sz="1000" u="sng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2"/>
            <a:r>
              <a:rPr lang="en-US" b="1" u="sng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Lean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fish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have very little fat b/c their flesh is white (aka white fish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).</a:t>
            </a:r>
          </a:p>
          <a:p>
            <a:pPr marL="914400" lvl="2" indent="0">
              <a:buNone/>
            </a:pPr>
            <a:endParaRPr lang="en-US" b="1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2"/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Fatty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fish have fatter flesh b/c their flesh is pink, yellow or gray (ex. Catfish, salmon, and mackerel).</a:t>
            </a:r>
          </a:p>
          <a:p>
            <a:pPr lvl="2"/>
            <a:endParaRPr lang="en-US" b="1" u="sng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1028" name="Picture 4" descr="https://encrypted-tbn2.gstatic.com/images?q=tbn:ANd9GcRBBNCc-z2oa0jhVt0SzstbKs06dJDj71sMwYj1PKhAAw8zOqg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03076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Two Types of water animals: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85800"/>
            <a:ext cx="9144000" cy="5562600"/>
          </a:xfrm>
        </p:spPr>
        <p:txBody>
          <a:bodyPr/>
          <a:lstStyle/>
          <a:p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Shellfish</a:t>
            </a:r>
            <a:r>
              <a:rPr lang="en-US" b="1" u="sng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:</a:t>
            </a: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0" indent="0">
              <a:buNone/>
            </a:pPr>
            <a:endParaRPr lang="en-US" sz="105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They can be </a:t>
            </a:r>
            <a:r>
              <a:rPr lang="en-US" u="sng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or </a:t>
            </a:r>
            <a:r>
              <a:rPr lang="en-US" u="sng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___________________.</a:t>
            </a:r>
            <a:endParaRPr lang="en-US" u="sng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endParaRPr lang="en-US" sz="800" u="sng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2"/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Mollusks</a:t>
            </a:r>
            <a:r>
              <a:rPr lang="en-US" b="1" i="1" u="sng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soft bodies and their shell covers their body fully (ex. Oysters, clams and scallops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).</a:t>
            </a:r>
          </a:p>
          <a:p>
            <a:pPr marL="914400" lvl="2" indent="0">
              <a:buNone/>
            </a:pPr>
            <a:endParaRPr lang="en-US" sz="1100" b="1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2"/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Crustaceans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two segmented bodies and their shells are firm (ex. Shrimp, lobsters, and crabs).</a:t>
            </a:r>
            <a:endParaRPr lang="en-US" b="1" u="sng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2052" name="Picture 4" descr="https://encrypted-tbn0.gstatic.com/images?q=tbn:ANd9GcSLS-Y61XkVggI6w4-BBSAtYQ6skvgqKXHX4cf5PKJqRe-ofgwR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16975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rab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8200" y="5137144"/>
            <a:ext cx="2133600" cy="17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325563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Nutritional Values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1643" y="1349829"/>
            <a:ext cx="9144000" cy="54864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They are in the meat and bean group</a:t>
            </a:r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buNone/>
            </a:pPr>
            <a:endParaRPr lang="en-US" sz="30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Need__________</a:t>
            </a:r>
            <a:r>
              <a:rPr lang="en-US" sz="3000" dirty="0" err="1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oz</a:t>
            </a:r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</a:t>
            </a: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per </a:t>
            </a:r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day</a:t>
            </a: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</a:t>
            </a:r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(not necessarily just of fish– just in the food group!)</a:t>
            </a:r>
          </a:p>
          <a:p>
            <a:pPr marL="0" indent="0">
              <a:buNone/>
            </a:pPr>
            <a:endParaRPr lang="en-US" sz="30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______________________ protein</a:t>
            </a:r>
            <a:r>
              <a:rPr lang="en-US" sz="3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Slightly higher in minerals than raw meat.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sp>
        <p:nvSpPr>
          <p:cNvPr id="2" name="AutoShape 2" descr="data:image/jpeg;base64,/9j/4AAQSkZJRgABAQAAAQABAAD/2wCEAAkGBxMTEhUTEhQWFRQXGBsYGBgYGRceGhoaFxcXHBgYHBgaHCggGhwlHRcXITEhJSkrLi4uHB8zODMsNygtLisBCgoKDg0OGxAQGywkICQsNCwsLCwsLCwvLCw0LCwsLCwsLCwsLCwsLCwsLCwsLCw0LCwsLCwsLCwsLCwsLCwsLP/AABEIANAA8wMBIgACEQEDEQH/xAAbAAABBQEBAAAAAAAAAAAAAAAEAQIDBQYAB//EADwQAAEDAgQEAggFBAIBBQAAAAEAAhEDIQQSMUEFUWFxIoEGEzJCkaGxwRRS0eHwBxVi8SMzkiWCorLC/8QAGgEAAwEBAQEAAAAAAAAAAAAAAQIDAAQFBv/EAC4RAAICAgEEAQEHBAMAAAAAAAABAhEDIRIEMUFRYSITFHGRscHwBTKB4RWh0f/aAAwDAQACEQMRAD8AzATgVC5qVeuj5donaUsJjFK1qJMVruScHlKGcgUppomGqSnPZdMdUravRawUx4HVcmOnVOzOOqxqJCAo3t5JxHVKSVgVQwSuCmYLSVFlutZkhBfZK87JQ2/VPFMLBGMYYJTHMSvTSCsgiijukc1TMaDqT0TXUkbAiOEwhSjndMzSVrGoblCS6lJ6KJzljIcfL+c02F0pSDZYI0gLspUlOkTeEhZGixiMNXFqXKuDDyWsx3qzySro7rkA0V5KVrxsEj2LmhIO6DAywMBKHAbKEPMKVtQdESVD3u5J1Ns6pAR3lLHU9lg0cGRrZKD1ShsrqYMwAiAdT12spM3VRgG4j4JWoBoVzeRSFvMpxdy1Ssv1RsDQjZ2XEHdSlpnRRlkG8x81jIYHFIXlPDuQ+KaQdZHbndawpWPzl2vT5CEhB1SBp8v1TpPZawUdlMcui4uMeaR1SLAlRzzklANEjr7gKJrRN04EJDZGzJDmwmFnVcQuaYWsKQrmDeUyoI0SuSBYFCh3dI826pRMQJTIusMtC0nlTFoGpMlDPrhthqg34hx3Su32GUSycW8z8FyBZXMfslQ2PxGFp7Lvkmh5/gRFNoIvr8lrEaInc0+nT/0pCTySmgdTZGxR/q/jqpGsga9uqbSbOmqWDJtohYKEc12xCnpyB1hRNeNynnWQf52Ws1HOM3Iv0SsEm0fFRuBteFxtpeVhqCGs3jRSNrDoPihBIEF3wUbQ8EXlC7C4Fm9gAEOzH5juoCRzum0mTOk9YUeXomQnElcLSNJUWpufJKOVv0XOhEKOL4/YpHukaylIE+f8+q6oGxZCzURAck6oOqf6snTXRRCjGpRs1CXSnqVLUEC0nuoAOYWMSOeLKJxOyjLYuZUoNo+d1gpeiMnzKUdbJ5YN5TXOiwRAyVrotudP3UBeCnN5p2UXlYwwsHJRVaDeSkDBzSOZaxlANjBh281ykFMLlg2zoI0gj5qBpGaxMco3TauPZ7slNo1ydPOVJDcWG1cwPhI+v+kgmRv3UBdFzop6NNriIJWsCRJVYdbBPw9MzchEPa1w8Lb89FzGTYGI6XQUguOiF4aCYuU04ef5CLquAaIBnfrP0VhgODucJe5rGQTJdc9BsDtfdaWRR7hx4pz1FFOGmLDSydRDz7p+C1+FoYcM8LSXCMtpBtfMZkeSPwTDUzFgy5fFlB0A1idfOVzS6uPhWehD+nSr6mked/gKpdZjx/7SrDC8HrE2Y7LsYIHYkrdsrSM+duYGCwQLc8oER2VjhqpqWHi35x15qT61rtEt/wAcn3kYOn6N1I8RYJ/yJPyBUtT0WrFmZr2ZZi+b6RJW2x+R1y9ziBvf76IPDUxlc4U3Pga38Fje2qH3ybeqGX9PxLvZlKforVdANSmJ5k/cIql6EPPvieQaT3jSy0NGs1sEa7Hr3TK1XwuPrTmmIvcRcygusyDfcMPooKXoowO9svJtDWiZ+J+iSv6K0iHRVcx7RID2zPMSIhF530nBwdldq0/IkIR/EIqA1CXN96d9/ml+85bWx/uWGuxWYngj2NzEtdpAkgnnAIv8VVVHwTaFd0fSQNHjc1suu53KZa0dNzHTkhuK4qjXBdTfTz7hp9ry5roxdRK0pnJn6JKPKHgqYJMi66oY1N+Shewg+EkWv0PJNqA2Xcjy6HipE21S1K2kAD4yo56Lg2+qICY87J7H0wLgkoeCUlSmQY6IgonFS66oG7T0CggRzStIWAkdkRNSmGixk7dP3UBMCTqn0abnGSYESUHsJD6p3MrkUaQ/MuRoPIo6GEvpPVPLSTYH7JBjDqBbomOxuY6QFG7LtMJpsaDLpEbSi6Ve0izR1uUJSdIuPMKypMcWwTbtdZiPQTTxYcLNHmh69cAc+x0hCVW5bSQd/tAUOGqtziBPf5odhlG+xp+GOAb618T7oJ06lCs9J2Mql0tLpkt8OVwBuC3QyF5zxrjVQ1HXtJsq448n2tdiF5rlKbU60e/hwRxx4eT23gPE6NT8QZyugvp+btP/ABIHkpG1LgAmSDpOg1P0XnXo1jDZ06y3z/fVeh8F4hAMAEvbknlmIn6IZErTHjeyzwOGa/MXOylrcw3kjboi+HGoIFNzs7ps2QY8kK6g6m0EgiQYncbEKThVKrUf4HFvhJJaYMDXyXO+6TWx/kLptuQ+Q6TMzruFLWpV2sc9pimTBvAO0RN1HTogA5DM6TKtaOE9aA1rgXxJ0Uk90hmiqwdLMWiqSAbWEofF0Ax5a14LfzR9lacVDWC4Jc32gS2PIhUNPjNF4OcPa/3QCC2Ji8380119IK8ncSe4spscP+suIPR0GFmONvJAE6j7x9FuKNBlTM2ocpynKToDtPRY7iGFJLZ0gtMdSbjrddEZX9TEfpHmHpFjHCqRysOWgJI+KA4bjXtqsMn2h9Vb+lPDi2sQ73o+IABg/A9iEDwXhZdVgjT6yqTyRSkvI8Yuk/BvadSYJG2ykq84IHdRisbAtmBF9o2Tm1A62Ug99l6keys+XktsaHf425qNxJuEY3wgHKIbvr2shRULnRIyjS0JuQnHyOptdALRHaU2oZMOMd/1UtN8XnLa3VMxGkkz2RsFELmD90jhCfTbAn5bhPZSJ08p/llrNQxjZH2Uob0Tq5e2GvAjYj9lE+rrBH7fohZmmRVG3MaLlEag/L8ly3IfiA0WtG0ynU6k2ywdBYJ3q37tHeNVLTxDGAZvLY/D7qdoq7Y9lJ0W7SbCRyRuDa91jZ3MR9EJ/cmHl01si6Lw4TI7jqpPJL0H7NVsTH4d9s2sa6z+iA9TlcCT5Kxp1KjbCHNXNoteZYPFpBvE8kylfcyTj2PP+M4FwcT1+qAo4Yk3/n6L0f0n4QGGWgPZMEjUOFpHQrOt4Sw3JcG8ivNSnH6UfQRyQauXcK9E8KXupgbvcfICJWt4TXLbCNbfFVnAaZYyo9oiwYyeR+8StFgOHOFNlUgAOJAA1OXU/GyOW6S9b/YWMrk2WvpDxuo8ZiQNGxFgNLfVDejXC67wa9XMKcZdYzk6tA3arerSc5jGPbLGiRTjc7u5kq84ewyxrzlbcgch22uoSpSbZRPVITA8Oky4ODY93XoL/VFN4aQZaDG06+cKx9a1tm3Gk7lMpY2PZNlzvNFPi469jKMu4FisK5zLgTzWe/sdAnOTDhqz8w6GDF9lvMLVzjNFjvbzUGI4awuzBrZjcH6g2Vcai1fb8RXJpmIOHktgjJIBJvA7aqvr4VxqGmB4piABF9C06EaXV/xLg9QGYLI0eNNbA7Ed1DjG0y7/AInXiYdZwcNp37o1rZrPOvSLhwNn0ySzUe8ANwOkwRyPRAeitEHENythjfEZBgkaC+t7x0Wy4o0vPrHHx897CPMqqoh/rMxMxaIj5K7lGt38ErldBfpFgAA3ENEgmH9OTux07xzVS2s1rvCyR8h5rb4Kqx7AzL7uV7To4EESO4N+olYzHYH1QewvAv4ZOo2tFrLvwZOUeLPK6vCoy5LyNdRa67TB3F4PZQOoRYkCNk3CMgSXSeSmgERpfmrJtdzja9HYbDt0fOUchfsEuIZSE5A4DfMQSpMPSAMajvf4pcZiKPuTOl7ymTvZNrYI0QQCCOkT2S4nEhpymMw1hQuJafE0EfbuoarqbXk3M7O2/VZseMfJNQqNdIgmdOikrUoFmiIidD3sdUG/HEkBtguFSo4aSNFkFryQmtHuz5lIixRG7mg8r2XJwFeapNwTPPaFDVwbnvb+WeYBjc3VxTptNiAfOD87Is8MbEkEjmNWnqF50+qSas7YY33Q4ehbXMzU3Zh0JRXCvRdsnNnNtJt1II1T8PxCpQAblJZs6I/hV1gOKU3iXAtdzGi8/Lkz8H9WvDX7nVDHCUqrfoEw3AWNOpcCNZ2381XDCerxFRuWAw2nfN7P1RHGOM5iQzUgiR/NU3h73vbNUnNMuI7ANk7/ALodF9rcpTbdnRkwQilryRekOFLWOZbwxmjqNFk8HSBPskxpJJHwNlo8difE8XIPPfqm4HAseabaZuWy6dAbkx2AXoW2rj+RNrwx+Ep+EN2mT1KtcLULcrZ0sAel4jkosKG5Yj/kc5oZyA3P0CN4YIqhwIJpmS6JFuShK9SbLQNVwwuANWuPG4mA4aeXPpsn03ifE/1YyyCbzGyqsRxY1Ia5xIBJaLWJ57p2LxTHAEBwaAJkgy7eI2XI4/aO/Ho6V9KCqWNqOMsB8HiJaJyzNz80VhGucHF039k2uSb5pVPSxL7upPLC4QY94coReBx4BDHuLRNzuPJOsaVI3Jsu6QcwSwuDc3ijS/NXtGoCLLKMruqAMpzJvlG4CM4VxIN8JEkkX5RqoyuLUvRuNr5Lt4LRBgjQzyWT4xgqByEEzJkA6X+R26ha5zg8C9uazWN4bFQimc0mI5xeO6tBa1v0SZQ8TdDTSBD2B2drtxI/e46IehWa54e1oDmxItBIiZHI/qrHE0GvdUazwgNLgDrYS5v1QHDsCQWhxyipoekxPxC6Iub7E5JBVN4ZUDmiPFIAvvIEclV8fwdKqw1nNAcwjQx4HOjfXKS3yJVvQAaSHGK1NwLfynLr9ioMRhw8Pa4SHZg4R7r5BHzTwco7XcnOMZLi+xj6dCk21jOt7+XJHU6FFugA6uMn4LAUcY/D1n0ahzFji0+RifOJ81reHYrNBAZ5rzs+fNKVSevjRT7pDGrigyp6kuBzOkdLfJQ16NKRED/Ibz0VhlfEinT8kPXp1CP+toVcHVTx/Snr5aODLhUttfqVz6h9iGuaNhrE6ofEYWkWmCC8jn7JRJbBl2wQ3rJdIc0nYfuvYxZecbOFwp0V1XAOaRdT0Q5ticrTqQfpzUlXEFwLnAAE6xyXfiWEQ0yfPborpmd0Q5W8x5lciWsYRcsne37LkbE4jsMAbOt/NuS1HCKGWHNAqN0PPsRMEKpwVOibPzdOY6TP1COLDRvTqT3sV4eSpadr4a1/hnqY079l1Ur0mXENH5HCQVkeLVXVC4UGwNZZcDv0UHGeK1Mpkg91lqPpA+k/M3wnmDY9FDFhXK3Z6cIpRtLYZjMdUaXyRnyQIse9tbStRhsW5tFrSfE5rc31+qw2Lrl1VlZlw4gEcsxuD8VvHBuem2bSM3QSLfBejig+JHNJWiTGsdVFMZfE1oY0Dcdet0MWFhOxFjGvIq9qMGUva6MroHPcg/JVjqbDSquc457ZRuZNz8EJxd357kYy8AZJcRfqtbwvDsotLnAVAABAJguc2SPInXos4zLkpgC7ZzHnJ/SFYUuIt9SwFsNaXSfzOJ+wgKb0ml8f7Kx3RNh6eSo2oIcAZym48+YR2HxsHOMsh2YNiwvMAclS4rGPc8VARaIAAAtpZOdxges9Y9rROojwzGsfNNFKPn+eyjbZYNr1C6o8CMpzy0WbLuXchN4fUbd1QuM5jIiS68SOU6qgqcUdGZvs5oPLxSYI30lTMxLZDiS5zgJgQAQdBvGinu7HXYvRjzTDXtqQ8uIDbgi2s6RsiqPESwscRJBBIO4B+6zNao2JkyLjl2vdGsfLfzEiG3iDIufKQhKFoKdG2wvEHVKpygAGXRNgBdH4bG0qjRkJ9YDIjmvN6nFCxntEPBcwt3yuAkg8tlbejuKDPVODpfJJbsPy+ZSxhQJbLPH0wXVSXRUEOHUEw8d7g/FAvpPsJNpgcpjbyCJ9Lfba4WffN3N/ldK3EesAcbEUx5lgH2VeLuiDerB8KM2eTDmgGed4j5yi8bWDW+G8taT3E/zzQVWnL25DMiT0N5Hy+aeWudScQJ/ZUipLsiUmvJ47/UWl/wCovc0e2Gu/+OX/APKZwPGFpGsdpUHp1VP4uZuGgHoZcY+BCE4Zi3NqNkZfoeq5uohyid2J/Skes8OrtewFoDuY9krsTXYNS9v85oDD4R7qTajLFQ1a50cMp+S4ceNT3F/+r9TgzyalTRJi8pEtcSsxiqTsxyjSPmrXEVIBPJC02io0mWgDUnX/AEvb6SHFd9Hn5GEOksEgTpJt/tDeoyENdHi2Gvy2vopjiIjw8t9eWuohQVMQ0EExmI217Suu9aJpMLbTbG58yuVUcWeg8ly2wcT1DC+jzSJdlcdjJB81DieBZZvPTMP0VKz0sqCfC1zRyBnyM3R2A9NMO4hjoa485j5rwYY+rh/db/DZ6qyYZFFxfh1Nt3tHaQs3xKthcjg2kZH+fz0Xr2J4W+u2GPoidyP3WVxf9Pq7Xy94DdS4AARzlPjc0qa/NUdkJQfn/s8w4VSqNqMJa4UnvA0t7QW/j/ljqsv6U4g0XeqpVXVWNgyWgCQtTw6q1x9YdCAQe4B+69HHUlSObqbTTLGtTLdRZQ1bQSLbHnzUlfGEjW32QuIxZdlYfZbMc7pcsYLsyOOT8hTqgbSeHNMuy9wMwJ+ITeFVKYa4kB9MucGtcYPT5EJuPcX0yfeJGnIAR9FWUaZYwVAYIcLfMGOS0VTr15KJ2rDajsjABzvOouq7iGJMltg125uQJ262VoKhrPc6pEuGvVY/0jwOIpPDWeJrtDulljrfgvB26vYeK5bcXA5/XuoqvGGsdJf5bqnPo/i6kZpjqbfAKx4X6Fuc6H6dEvB+C64rux9L0lpuMuJA5wrBvpTQi1QT2KmqegAIDWkgb9+adh/6XtdM1HNPOx+yPB9qDKUH2ZWHizCS7OD5q/8AR3Gmo/wEm8k9kLQ/pb4mzUMExp1Wx4P6JU8OYYTDZkrLE7JTyQS0wjGOaWPe8k2IF/eiVX08VnDxplDP/rB+gTMbrldZpd8rSVFweoCXvIkEn62VJK9HNdIm/E+JoBM627J9XHOa2+glBurTUloynb4bID0ixrsoptiT8ABe8cyjGNXTIzn7PNuO4snE1p8RLt+gH6ILCAOIAkEG24/ZFYgvo4hpqQ4t1/yBm/mCrXgPDc1RzwDlmQOmoXJmkopnoQkkk36N36Fue1mR0OpnmforvH8Fz3p+IflNnDpO6r+CN96nBI9ph37dVb4riLYzUXGnEBzSJDT/AJA3A6iy8qMZQnf8v9V+jIZMkZmJ4i1rHFlSW9CFW+qsQHfotbxTHteAzEU2vcNC36jcfQqgxD2tcIsANLL3+kyOUNr/AGeZljT0wSswQA4gED+Sh62HBAIImY0t+ynrta83N41G3dQson2JsNzz5rrsnRXuw71ytTQcPf8AkFyJuQJ/dHe0KdvkpeF0WV3yQBeSNz2OgU2HzBtjLIFiBbmjuDYjDUHF9bMRqA0mJvrAlINfo2no5SbmDJysA3JOndaXFY+nVAoiS3Ro5nmVgqfEqbvEw2OwG3VWHDeIhuZ+4Fl871U8im5ZP8R/dnqYVClx/MxX9QsA2liw0AEAjPy5xHJHcI4ZXGCbXIHqnPc5rRq1mY5SRytbpCk9IcN6wPqOudJ5ucj8NxBzMPTpZhla1rQNdBH8uvQ6Pl9nV7QM84urOFEFoce6qsY4NNneR5HcIwZ5IGnTRV/FcGXNBbBIXa+MlpHIri9l1GUNcwhwbBVRicYHEFoiJEbG5P3hT8JqnJdB4qjlqW0Nxy7ItetIaEvZa4IFzTD2ttMHoo2YzZwnb/SrMRGrCb6jkUfwyq1ntCT1Rat0WjJUaCjW8M5duSmoO5CEM3ESEn4gQANZuklBp9ykMkS4ov5pzsaLKm/E8jZIcZcx2SyTYzyovqmKJFioXcWa2m6bO3noqQ8Ua0RuqrGYzODbT4d1RRpWRlKw/ieL9Y0QbukxyaN07hxiiNoBcfOwVLggahgaaE9OX0VpxGplp5G3JgI1eyUpUiChiGjM+bi0/WFQYriLSTMyT8uStq2HaxgZILovewnUHqsxXwTpNjHZNFI55S5MfXwjKxzkXsPJX2DblAy+02I6jkqDBHI/K7Q2nkdldMqR3Fl5XWQfJ0Xjk0kaDCsdm9dSAdbxsmJG6gx3Ei980GuFSIIzAkjrpPfVV7K4AguLWu1jWVSVsO+k/M1xdvmBuFuk6ZSXKW/C/D0/dCzn4QXxCpUabgg8osOyjoYdxgm7vlCLp8RfVaWPGcRc+93CrPxuQlpJsV6cY+CNhmMqZgA5oFvCb3vyCiY8lsBtpgFvtW+afRxTnkBgiN011QU3ZiPFzHX7qliVQNWc3MbVFyt6dTMAQx0Fcjy/lm5mc9e7Rp12R2Iwzy0Cz9JEQB5oFlCD4mkXkyToVYk5R4XHz5/dI2hn3IqOJe2wZcaR9+aueH4x5s9uUjWyq6VdzQHuaTy/0rrgbjXbULoGmWQZnWPoo9RC8baVtIbG/qXoLxbvWBlJugu4/Uo3D4ek0ENaXnz1R3DeHU6Tczpc4i+w7dVJjOJiA1oE6ADVefg6eWOG+77nesilLsVleu9vhDWsEfDr3VY9ubSXHc7KzrUHOu8wOW6iebZaYgaE8wPqqLJW7LOHJVRRgmk6/sq1bSZUAm4Khr4WQQdDrMfXZBYCsWEtbLmjf+fVehiycls87Nj+zdpjcfw803ZgSWnfkha2IeD4rjmFpHxUZGxCzWOwz2WBBHVUmqFhIJwXFBMOd2Vj62bgrIlpm4I6q2wXEGtEG6RO+5ST8ouvXRuk/EIYYkFJUxAaJWcb7CcwfFtN3EwFXYd7nOgHy591DjcU+q7LPkNFb8LwwpiTbmgo2xnNpbLjCNFJk77rO8S4w8ullgP5oieIcRJg04ICAxeGOUVCGnd0EE36KvwQcrAqeLfMmbqw/GjK1pveTraeR+yrSwhwiR9Y+6ssMw3zFoBvLsuvW8rUCVD67czSJLWzIbFj1Jm5TBVj2tRb9FO7EAAMYabiRqD+sAKldUdm0J26qGTHz/uHj8FniMdAtv0TMHjhdrve3OnY7oU8PqP1IbfQ6/BT0MLkBJaHkaTEIwjGKpBYdSLaZM1N7NaPmg38NfUmpGpn5ovDMBLXOyt5iNVbU8YJaLZR0jsi5E6a2QcP4Z6qHZSZ3P6bI19NoEGBKKxFWRN52ufkhYk+K3dI2JbeynrU3Zjaeolcrp72T7TSuT8pGMdXrF2hjqd+qjY4taZIITeIPm4tHzCgw9F5u+A0XubnsFkXoucLhKwAfMN5nadIB3Wn4DiGkOJdJEWiJ6rE1sVVIkwBpHKN+iseB8R8YY4m4seoTy3F13JqO02batXLrTA5m/wUmHaNKYJcd4klBmtRpNl7wSNhczyAQrfSh0H1LAwczcnytfzK8+cMmS0jvhOEds09ThkCahzHXINBHM7qhxvEGSWt8RHujQdJ0VBj+N1XuGeq6x093/xFj3Tji2vAuZmxiw+Oy2Pomvqk7Nk63xFBFOo94zl2UHQAAi51M6qKvWpsI9X7VwepOvTrCqcdUqA5QQRybePLldDU6FRzogzG5t3XcopdjhdydyZoXF7AHggj3hv3gJtWo14v81lxh62ctbJOpyk6c0fwzgz6xIe8tDbAE/qm5KqMouPkNOGA0PkkFJs6CVG/ACjUa4F7wLAe1fuLFH0qUXdry5JL3pDNNg9R7osEFUMmHvA6SrR8vOVoJG+XUCNVWsw9NlQENzNIJBJ33DkbsHYVpZTElpv80QKjX3ObJEm1u0oirWzU7kN5HrsIXYhhqMDfWAZfEQQAY2096dkV2Fd+Rpqts2lTDwOQl30RVLhbakOy5TyNh3/1CrX4ynRIs7P70kEEcxy7Iylxtjhl946ZRczslca2hdjK3q2jK+XOn2rQOUDkhMS1rmlodMA5tOfW/wAElXA1SfWZ2tJFgYiO+kplDAOuXGd/CbdU6YaQLg+HOc+Gxfr+qsPwQpkh7vEfeG1tF1OgGw0Fga83cSZECYKEqsrVyQwS1lrGB3vrKWQ0XbKzG52PiT3G65jajzLGuJ0sj/wFV3gcW+G99ey0VBuRrclwBcyNdyllKuxS0ZN9aoPDUJaQIE/TsjMFh6uXNoDpJFx21hFYzE082epctMAW5aofE4gVv+oAHqQLdSSm2+4LLvB4weriqfENCJ05oXGcSzmKYmNdz8FPhfVljG1CHubfeOgzSmUcURUysYAXmNgNOZ+qTa8EqRVnigFoPmuWjqcEeTJptneD90qa/g1xMLTpVHgS05Toj3YAE3c4mNbC/wCidnIIJgx108kJV4pBI2Tjbb0HUC1sjY2PLzUHqw0kiJOkKvbiyRfSU0Vr2sfNDyOolrhajjMi4t+8oyk4m2kCf9oXCVqQbmcYPJB1uIl7opjWwA3Tdgdy0OJDn5WnoXD6pwqMbIhpPXNr9NULwzhr2uOd4Y6ND9lY4bAtguLgSfZMLCPuRUcYw+AgBxuXCdOV9I6IjFhnq8pcc2zh9EFjy10tLh6wadj81X4PMDmcfCDBiPKyWrDRYtNWhOuUnUAT0CfTbWrOblJ0uTt1/ZEDiVInKGBw1k6zKn/uBDQ1oi2qjkzcdMaEb2wqjhWUWRMnmSg8RiMxgWQ9SpJkqKpXDbnZQeZyVDa8FhU4jkYW0RrqQCT/ADZR0XUiwBwDXHoLHZTcI4oGscYytLi7wjbl2QePBry9hMA+1G3InmuuKpbIvb0D1sDiKRFTKDvb7jZQ4Lh9Ss4w4Mk31PW/NGf3V7RledOUIc8YA8I01JGv+0boKTYRj8G5kMczu/8AN+nZB4vBtokRIdEjmjG8ZEQHSYMTpO0ojCAmkX4g3PIDOBqCJ0CZMFNFQaxcIza7BT4Ou1ohzrdzKXEYVjjmZmB/M+It21TMJSpsdmrnN+Ue75pmjJpk9UNqNimSG3MOIMn4SFPQxLmNu3KNgNTH0S4jjNADw02gnQho/RB4rHsJsZgT57+am02MhcfgKznBwyxuA6SOpCpcSHNc4B8x/NFdjjoyF2hGgVViXMgPMkuF7R8loJ+Rk3YVQxTBTAdTa8kXJ1P6KqyBrzlBLSZEajonNDtBcG/VWmHxgb7ADYERuepO5Wk67BVruR4PElpPLqEfiK4dlDCc1+RHnyUtPGioMtQA+SZ+ELGk0iTe7Yvbrqp/aewtIsqPF6jGhpqOJAiZXLF1qxzGSfmuTcfli8F6R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170599" cy="18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4048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Inspection and Grading</a:t>
            </a: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 National Marine Fisherman Service provides a voluntary inspection program for the fish industry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endParaRPr lang="en-US" sz="28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Fish that has been inspected has a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_________on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it.</a:t>
            </a: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A grade seal is on fish that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have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been graded.</a:t>
            </a:r>
          </a:p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Most graded are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“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U.S. Grade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____________.”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There are Grade A, B, and substandard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2052" name="Picture 4" descr="http://t3.gstatic.com/images?q=tbn:ANd9GcRVxh5DOdLJjfCSYN4xVV_IqpZQ-s1jHNBbQp0-TtO3IvsgBf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5219990" cy="21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136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Storing Fish and Shellfish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VERY 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____________________________!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Wrap fish tightly in wax paper or foil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Place it in a tightly covered container in the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___________________________ part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of the refrigerator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Use stored fish within one or two days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For freezer storage, wrap fish in moisture proof material; store in coldest part of freezer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For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__________________ storage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, place in a cool, dry place</a:t>
            </a:r>
          </a:p>
        </p:txBody>
      </p:sp>
      <p:pic>
        <p:nvPicPr>
          <p:cNvPr id="4098" name="Picture 2" descr="https://encrypted-tbn1.gstatic.com/images?q=tbn:ANd9GcSn8NO_vAQaoB3dFR4TEw2RabxEDGoXUgdpJggBp-ebjRubi0yh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Cooking Fish and Shellfish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019" y="1547812"/>
            <a:ext cx="4798581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b="1" i="1" u="sng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Wash hands thoroughly before and after handling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DO NOT THAW FROZEN PRODUCTS AT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 TEMP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 everything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that touched the raw fish.</a:t>
            </a: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53000" y="2224087"/>
            <a:ext cx="4038600" cy="2971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Use a internal temperature of cooked seafood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that has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reached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  <a:sym typeface="Symbol" pitchFamily="32" charset="2"/>
              </a:rPr>
              <a:t>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  <a:sym typeface="Symbol" pitchFamily="32" charset="2"/>
              </a:rPr>
              <a:t>F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  <a:sym typeface="Symbol" pitchFamily="32" charset="2"/>
              </a:rPr>
              <a:t>.</a:t>
            </a:r>
          </a:p>
          <a:p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  <a:sym typeface="Symbol" pitchFamily="32" charset="2"/>
            </a:endParaRPr>
          </a:p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  <a:sym typeface="Symbol" pitchFamily="32" charset="2"/>
              </a:rPr>
              <a:t>Refrigerate leftovers promptly.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4238" y="1399857"/>
            <a:ext cx="5787162" cy="544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u="sng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To Avoid Foodborne illness:</a:t>
            </a:r>
          </a:p>
        </p:txBody>
      </p:sp>
      <p:pic>
        <p:nvPicPr>
          <p:cNvPr id="5122" name="Picture 2" descr="https://encrypted-tbn3.gstatic.com/images?q=tbn:ANd9GcQDmKUDZjwFw-FXGOz0w7vX77R9YcltjNAjmW6nXNZqGeIF5xd_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53012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SmZkSETJgQpspLZi_BFj-s3FMpHe0fp3NIpPMyIctUfrzlzvpqx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 b="20870"/>
          <a:stretch/>
        </p:blipFill>
        <p:spPr bwMode="auto">
          <a:xfrm>
            <a:off x="685800" y="5354876"/>
            <a:ext cx="2286000" cy="15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Ravie" pitchFamily="82" charset="0"/>
              </a:rPr>
              <a:t>Methods of Cooking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295400"/>
            <a:ext cx="4495800" cy="5410200"/>
          </a:xfrm>
        </p:spPr>
        <p:txBody>
          <a:bodyPr/>
          <a:lstStyle/>
          <a:p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Broiling</a:t>
            </a:r>
          </a:p>
          <a:p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</a:t>
            </a:r>
          </a:p>
          <a:p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Baking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 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Poaching</a:t>
            </a:r>
          </a:p>
          <a:p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Microwaving</a:t>
            </a:r>
          </a:p>
          <a:p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Steaming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14800" y="1447800"/>
            <a:ext cx="4419600" cy="5257800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For Shellfish:  cook them for a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______________time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at moderate temperatures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Over cooking causes the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proteins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to tighten making it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Kristen ITC" pitchFamily="66" charset="0"/>
              </a:rPr>
              <a:t>_________________.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ouds">
  <a:themeElements>
    <a:clrScheme name="Clouds 5">
      <a:dk1>
        <a:srgbClr val="4D4D4D"/>
      </a:dk1>
      <a:lt1>
        <a:srgbClr val="FFFFFF"/>
      </a:lt1>
      <a:dk2>
        <a:srgbClr val="A4A222"/>
      </a:dk2>
      <a:lt2>
        <a:srgbClr val="B7E7FF"/>
      </a:lt2>
      <a:accent1>
        <a:srgbClr val="0099CC"/>
      </a:accent1>
      <a:accent2>
        <a:srgbClr val="00CC99"/>
      </a:accent2>
      <a:accent3>
        <a:srgbClr val="CFCEAB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4D4D4D"/>
        </a:dk1>
        <a:lt1>
          <a:srgbClr val="FFFFFF"/>
        </a:lt1>
        <a:dk2>
          <a:srgbClr val="000092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AAAAC7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4F4F77"/>
        </a:dk1>
        <a:lt1>
          <a:srgbClr val="FFFFFF"/>
        </a:lt1>
        <a:dk2>
          <a:srgbClr val="000092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AAAAC7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A4A222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CFCEAB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2004:Templates:Presentations:Designs:Clouds</Template>
  <TotalTime>194</TotalTime>
  <Words>656</Words>
  <Application>Microsoft Office PowerPoint</Application>
  <PresentationFormat>On-screen Show (4:3)</PresentationFormat>
  <Paragraphs>150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ヒラギノ角ゴ Pro W3</vt:lpstr>
      <vt:lpstr>Wingdings</vt:lpstr>
      <vt:lpstr>Symbol</vt:lpstr>
      <vt:lpstr>Clouds</vt:lpstr>
      <vt:lpstr>Fish and Poultry</vt:lpstr>
      <vt:lpstr>Fish and Shellfish</vt:lpstr>
      <vt:lpstr>Two Types of water animals:</vt:lpstr>
      <vt:lpstr>Two Types of water animals:</vt:lpstr>
      <vt:lpstr>Nutritional Values</vt:lpstr>
      <vt:lpstr>Inspection and Grading</vt:lpstr>
      <vt:lpstr>Storing Fish and Shellfish</vt:lpstr>
      <vt:lpstr>Cooking Fish and Shellfish</vt:lpstr>
      <vt:lpstr>Methods of Cooking</vt:lpstr>
      <vt:lpstr>Poultry</vt:lpstr>
      <vt:lpstr>Defining Poultry</vt:lpstr>
      <vt:lpstr>Inspection and Grading of Poultry</vt:lpstr>
      <vt:lpstr>What to buy…</vt:lpstr>
      <vt:lpstr>Cooking Poultry</vt:lpstr>
      <vt:lpstr>Methods of Cooking Poultry</vt:lpstr>
      <vt:lpstr>Storing Poultry</vt:lpstr>
      <vt:lpstr>PowerPoint Presentation</vt:lpstr>
    </vt:vector>
  </TitlesOfParts>
  <Company>PHS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and Poultry</dc:title>
  <dc:creator>PHS</dc:creator>
  <cp:lastModifiedBy>CUSD95</cp:lastModifiedBy>
  <cp:revision>15</cp:revision>
  <cp:lastPrinted>2014-04-07T01:37:14Z</cp:lastPrinted>
  <dcterms:created xsi:type="dcterms:W3CDTF">2005-03-13T19:54:25Z</dcterms:created>
  <dcterms:modified xsi:type="dcterms:W3CDTF">2014-04-07T01:37:15Z</dcterms:modified>
</cp:coreProperties>
</file>