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9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A6B31-7CD5-4E25-BDDF-6B857DEC59C9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4A3D1-8C5A-4BAF-AA1D-95EF531E6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9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9C14FA1B-CC81-4DF1-A446-B96ADC77B25B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3E16999E-77D4-46BC-9AD6-58AFFE3DFCAC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693CA34A-F6BE-42A3-AABD-2B3E0188FEAD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0A397C55-1438-4957-93EB-1E354DB8110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472635A8-33F5-4FC1-BD7E-F3A1E2A0C78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1E79435A-7AF2-4775-87E6-ABADE974B745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95041A84-ED44-4579-92F2-5AF2C5A3495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FD39A749-59C7-45AE-A1DD-6BA59E99BB4D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35E3F479-BDC7-405D-862D-A39983E4EF2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2D43-CF2D-40B4-8BDC-399331E28DB2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BDA2-BB12-4D74-9F06-4EB4E436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9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2D43-CF2D-40B4-8BDC-399331E28DB2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BDA2-BB12-4D74-9F06-4EB4E436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2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2D43-CF2D-40B4-8BDC-399331E28DB2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BDA2-BB12-4D74-9F06-4EB4E436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3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F3DC1-F60F-48DA-B2C8-8F36B16D48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057"/>
      </p:ext>
    </p:extLst>
  </p:cSld>
  <p:clrMapOvr>
    <a:masterClrMapping/>
  </p:clrMapOvr>
  <p:transition spd="med">
    <p:random/>
    <p:sndAc>
      <p:stSnd>
        <p:snd r:embed="rId1" name="Tick Tock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03169-2299-49ED-8141-04AB7D06B7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86312"/>
      </p:ext>
    </p:extLst>
  </p:cSld>
  <p:clrMapOvr>
    <a:masterClrMapping/>
  </p:clrMapOvr>
  <p:transition spd="med">
    <p:random/>
    <p:sndAc>
      <p:stSnd>
        <p:snd r:embed="rId1" name="Tick Tock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2D43-CF2D-40B4-8BDC-399331E28DB2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BDA2-BB12-4D74-9F06-4EB4E436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2D43-CF2D-40B4-8BDC-399331E28DB2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BDA2-BB12-4D74-9F06-4EB4E436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4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2D43-CF2D-40B4-8BDC-399331E28DB2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BDA2-BB12-4D74-9F06-4EB4E436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8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2D43-CF2D-40B4-8BDC-399331E28DB2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BDA2-BB12-4D74-9F06-4EB4E436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7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2D43-CF2D-40B4-8BDC-399331E28DB2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BDA2-BB12-4D74-9F06-4EB4E436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0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2D43-CF2D-40B4-8BDC-399331E28DB2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BDA2-BB12-4D74-9F06-4EB4E436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8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2D43-CF2D-40B4-8BDC-399331E28DB2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BDA2-BB12-4D74-9F06-4EB4E436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4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2D43-CF2D-40B4-8BDC-399331E28DB2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BDA2-BB12-4D74-9F06-4EB4E436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4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12D43-CF2D-40B4-8BDC-399331E28DB2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BDA2-BB12-4D74-9F06-4EB4E4366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3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s://encrypted-tbn1.gstatic.com/images?q=tbn:ANd9GcQIXMNTM54j-aNHzghpZD8QVH-tEK6cFCEYT42jD4zJOVgq6Wq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9687" y="2454039"/>
            <a:ext cx="9651148" cy="1470025"/>
          </a:xfrm>
        </p:spPr>
        <p:txBody>
          <a:bodyPr>
            <a:noAutofit/>
          </a:bodyPr>
          <a:lstStyle/>
          <a:p>
            <a:pPr eaLnBrk="1" hangingPunct="1"/>
            <a:r>
              <a:rPr lang="en-US" sz="7200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Ravie" pitchFamily="82" charset="0"/>
              </a:rPr>
              <a:t>All About</a:t>
            </a:r>
            <a:br>
              <a:rPr lang="en-US" sz="7200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Ravie" pitchFamily="82" charset="0"/>
              </a:rPr>
            </a:br>
            <a:r>
              <a:rPr lang="en-US" sz="7200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Ravie" pitchFamily="82" charset="0"/>
              </a:rPr>
              <a:t>Vegetables!</a:t>
            </a:r>
          </a:p>
        </p:txBody>
      </p:sp>
    </p:spTree>
    <p:extLst>
      <p:ext uri="{BB962C8B-B14F-4D97-AF65-F5344CB8AC3E}">
        <p14:creationId xmlns:p14="http://schemas.microsoft.com/office/powerpoint/2010/main" val="67650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34636" y="914400"/>
            <a:ext cx="9144000" cy="5486400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10000"/>
              </a:lnSpc>
              <a:buFontTx/>
              <a:buChar char="•"/>
            </a:pPr>
            <a:r>
              <a:rPr lang="en-US" sz="2400" b="1" u="sng" dirty="0" smtClean="0">
                <a:latin typeface="Kristen ITC" pitchFamily="66" charset="0"/>
              </a:rPr>
              <a:t> __________________________ </a:t>
            </a:r>
            <a:r>
              <a:rPr lang="en-US" sz="2400" dirty="0">
                <a:latin typeface="Kristen ITC" pitchFamily="66" charset="0"/>
              </a:rPr>
              <a:t>One of the most healthy ways to cook, because fewer nutrients are lost since vegetable is not in water</a:t>
            </a:r>
          </a:p>
          <a:p>
            <a:pPr lvl="2">
              <a:lnSpc>
                <a:spcPct val="110000"/>
              </a:lnSpc>
              <a:buFontTx/>
              <a:buNone/>
            </a:pPr>
            <a:r>
              <a:rPr lang="en-US" dirty="0">
                <a:latin typeface="Kristen ITC" pitchFamily="66" charset="0"/>
              </a:rPr>
              <a:t>-Vegetable is cooked over, not in, water to help prevent nutrient </a:t>
            </a:r>
            <a:r>
              <a:rPr lang="en-US" dirty="0" smtClean="0">
                <a:latin typeface="Kristen ITC" pitchFamily="66" charset="0"/>
              </a:rPr>
              <a:t>loss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en-US" dirty="0" smtClean="0">
              <a:latin typeface="Kristen ITC" pitchFamily="66" charset="0"/>
            </a:endParaRPr>
          </a:p>
          <a:p>
            <a:pPr lvl="2">
              <a:lnSpc>
                <a:spcPct val="80000"/>
              </a:lnSpc>
              <a:buFontTx/>
              <a:buNone/>
            </a:pPr>
            <a:endParaRPr lang="en-US" dirty="0">
              <a:latin typeface="Kristen ITC" pitchFamily="66" charset="0"/>
            </a:endParaRPr>
          </a:p>
          <a:p>
            <a:pPr lvl="2">
              <a:lnSpc>
                <a:spcPct val="80000"/>
              </a:lnSpc>
              <a:buFontTx/>
              <a:buNone/>
            </a:pPr>
            <a:endParaRPr lang="en-US" dirty="0">
              <a:latin typeface="Kristen ITC" pitchFamily="66" charset="0"/>
            </a:endParaRPr>
          </a:p>
          <a:p>
            <a:pPr lvl="1">
              <a:buFontTx/>
              <a:buChar char="•"/>
            </a:pPr>
            <a:r>
              <a:rPr lang="en-US" sz="2400" b="1" u="sng" dirty="0" smtClean="0">
                <a:latin typeface="Kristen ITC" pitchFamily="66" charset="0"/>
              </a:rPr>
              <a:t>                                        </a:t>
            </a:r>
            <a:r>
              <a:rPr lang="en-US" sz="2400" dirty="0">
                <a:latin typeface="Kristen ITC" pitchFamily="66" charset="0"/>
              </a:rPr>
              <a:t>about  ½ cup of water in saucepan, cover and bring to a boil. Add veggies, cover and simmer until </a:t>
            </a:r>
            <a:r>
              <a:rPr lang="en-US" sz="2400" dirty="0" smtClean="0">
                <a:latin typeface="Kristen ITC" pitchFamily="66" charset="0"/>
              </a:rPr>
              <a:t>tender</a:t>
            </a:r>
          </a:p>
          <a:p>
            <a:pPr lvl="1">
              <a:buFontTx/>
              <a:buChar char="•"/>
            </a:pPr>
            <a:endParaRPr lang="en-US" sz="2400" dirty="0">
              <a:latin typeface="Kristen ITC" pitchFamily="66" charset="0"/>
            </a:endParaRPr>
          </a:p>
          <a:p>
            <a:pPr lvl="1">
              <a:buFontTx/>
              <a:buNone/>
            </a:pPr>
            <a:r>
              <a:rPr lang="en-US" sz="2400" dirty="0">
                <a:latin typeface="Kristen ITC" pitchFamily="66" charset="0"/>
              </a:rPr>
              <a:t>		-Do not use aluminum or copper pans (minerals react with sulfur compounds in veggies, resulting in loss of vitamin C, E and Folic </a:t>
            </a:r>
            <a:r>
              <a:rPr lang="en-US" sz="2400" dirty="0" smtClean="0">
                <a:latin typeface="Kristen ITC" pitchFamily="66" charset="0"/>
              </a:rPr>
              <a:t>Acid)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dirty="0">
              <a:latin typeface="Kristen ITC" pitchFamily="66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dirty="0">
              <a:latin typeface="Kristen ITC" pitchFamily="66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800" dirty="0">
              <a:latin typeface="Bradley Hand ITC" pitchFamily="66" charset="0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Bradley Hand ITC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Bradley Hand ITC" pitchFamily="66" charset="0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Bradley Hand ITC" pitchFamily="66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Bradley Hand ITC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77592"/>
      </p:ext>
    </p:extLst>
  </p:cSld>
  <p:clrMapOvr>
    <a:masterClrMapping/>
  </p:clrMapOvr>
  <p:transition spd="med">
    <p:random/>
    <p:sndAc>
      <p:stSnd>
        <p:snd r:embed="rId2" name="Tick Tock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Char char="•"/>
            </a:pPr>
            <a:r>
              <a:rPr lang="en-US" sz="2400" b="1" u="sng" dirty="0" smtClean="0">
                <a:latin typeface="Kristen ITC" pitchFamily="66" charset="0"/>
              </a:rPr>
              <a:t>                                         </a:t>
            </a:r>
            <a:r>
              <a:rPr lang="en-US" sz="2400" dirty="0" smtClean="0">
                <a:latin typeface="Kristen ITC" pitchFamily="66" charset="0"/>
              </a:rPr>
              <a:t> Cooks food quickly, using only a small amount of water. Keeps nutrients, color, texture and flavor.</a:t>
            </a:r>
          </a:p>
          <a:p>
            <a:pPr lvl="1">
              <a:lnSpc>
                <a:spcPct val="80000"/>
              </a:lnSpc>
              <a:buFontTx/>
              <a:buChar char="•"/>
            </a:pPr>
            <a:endParaRPr lang="en-US" sz="2400" dirty="0" smtClean="0">
              <a:latin typeface="Kristen ITC" pitchFamily="66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Kristen ITC" pitchFamily="66" charset="0"/>
              </a:rPr>
              <a:t>		-pierce skinned vegetables with a fork, to avoid vegetable from bursting</a:t>
            </a:r>
          </a:p>
          <a:p>
            <a:pPr lvl="1">
              <a:buFontTx/>
              <a:buNone/>
            </a:pPr>
            <a:r>
              <a:rPr lang="en-US" sz="2400" dirty="0" smtClean="0">
                <a:latin typeface="Kristen ITC" pitchFamily="66" charset="0"/>
              </a:rPr>
              <a:t>	-Always cover containers to keep in moisture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dirty="0">
              <a:latin typeface="Kristen ITC" pitchFamily="66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dirty="0">
              <a:latin typeface="Kristen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247209"/>
            <a:ext cx="9144000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buFontTx/>
              <a:buChar char="•"/>
            </a:pPr>
            <a:r>
              <a:rPr lang="en-US" sz="2400" b="1" u="sng" dirty="0" smtClean="0">
                <a:solidFill>
                  <a:srgbClr val="000000"/>
                </a:solidFill>
                <a:latin typeface="Kristen ITC" pitchFamily="66" charset="0"/>
              </a:rPr>
              <a:t>                                   - </a:t>
            </a:r>
            <a:r>
              <a:rPr lang="en-US" sz="2400" dirty="0" smtClean="0">
                <a:solidFill>
                  <a:srgbClr val="000000"/>
                </a:solidFill>
                <a:latin typeface="Kristen ITC" pitchFamily="66" charset="0"/>
              </a:rPr>
              <a:t>Vegetables with a high moisture content bake in an oven. </a:t>
            </a:r>
          </a:p>
          <a:p>
            <a:pPr lvl="1">
              <a:lnSpc>
                <a:spcPct val="80000"/>
              </a:lnSpc>
              <a:buFontTx/>
              <a:buChar char="•"/>
            </a:pPr>
            <a:endParaRPr lang="en-US" sz="2400" dirty="0" smtClean="0">
              <a:solidFill>
                <a:srgbClr val="000000"/>
              </a:solidFill>
              <a:latin typeface="Kristen ITC" pitchFamily="66" charset="0"/>
            </a:endParaRPr>
          </a:p>
          <a:p>
            <a:pPr lvl="2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Kristen ITC" pitchFamily="66" charset="0"/>
              </a:rPr>
              <a:t>Winter squash, potatoes and sweet potatoes</a:t>
            </a:r>
          </a:p>
          <a:p>
            <a:pPr lvl="2"/>
            <a:r>
              <a:rPr lang="en-US" sz="2400" dirty="0" smtClean="0">
                <a:solidFill>
                  <a:srgbClr val="000000"/>
                </a:solidFill>
                <a:latin typeface="Kristen ITC" pitchFamily="66" charset="0"/>
              </a:rPr>
              <a:t>Pared whole vegetables such as carrots, onions, and potatoes can be baked in the same pan as a roast, but adds fat</a:t>
            </a:r>
          </a:p>
        </p:txBody>
      </p:sp>
    </p:spTree>
    <p:extLst>
      <p:ext uri="{BB962C8B-B14F-4D97-AF65-F5344CB8AC3E}">
        <p14:creationId xmlns:p14="http://schemas.microsoft.com/office/powerpoint/2010/main" val="3728740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lvl="1">
              <a:buFontTx/>
              <a:buChar char="•"/>
            </a:pPr>
            <a:endParaRPr lang="en-US" b="1" u="sng" dirty="0" smtClean="0">
              <a:solidFill>
                <a:srgbClr val="000000"/>
              </a:solidFill>
              <a:latin typeface="Kristen ITC" pitchFamily="66" charset="0"/>
            </a:endParaRPr>
          </a:p>
          <a:p>
            <a:pPr lvl="2"/>
            <a:endParaRPr lang="en-US" dirty="0">
              <a:solidFill>
                <a:srgbClr val="000000"/>
              </a:solidFill>
              <a:latin typeface="Kristen ITC" pitchFamily="66" charset="0"/>
            </a:endParaRPr>
          </a:p>
          <a:p>
            <a:pPr lvl="1">
              <a:buFontTx/>
              <a:buChar char="•"/>
            </a:pPr>
            <a:r>
              <a:rPr lang="en-US" b="1" u="sng" dirty="0" smtClean="0">
                <a:solidFill>
                  <a:srgbClr val="000000"/>
                </a:solidFill>
                <a:latin typeface="Kristen ITC" pitchFamily="66" charset="0"/>
              </a:rPr>
              <a:t>                               </a:t>
            </a:r>
            <a:r>
              <a:rPr lang="en-US" dirty="0" smtClean="0">
                <a:solidFill>
                  <a:srgbClr val="000000"/>
                </a:solidFill>
                <a:latin typeface="Kristen ITC" pitchFamily="66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Kristen ITC" pitchFamily="66" charset="0"/>
              </a:rPr>
              <a:t>Most vegetables are capable of being sautéed, stir fried, and deep </a:t>
            </a:r>
            <a:r>
              <a:rPr lang="en-US" dirty="0" smtClean="0">
                <a:solidFill>
                  <a:srgbClr val="000000"/>
                </a:solidFill>
                <a:latin typeface="Kristen ITC" pitchFamily="66" charset="0"/>
              </a:rPr>
              <a:t>fried.</a:t>
            </a:r>
          </a:p>
          <a:p>
            <a:pPr lvl="1">
              <a:buFontTx/>
              <a:buChar char="•"/>
            </a:pPr>
            <a:endParaRPr lang="en-US" dirty="0" smtClean="0">
              <a:solidFill>
                <a:srgbClr val="000000"/>
              </a:solidFill>
              <a:latin typeface="Kristen ITC" pitchFamily="66" charset="0"/>
            </a:endParaRPr>
          </a:p>
          <a:p>
            <a:pPr lvl="1">
              <a:buFontTx/>
              <a:buChar char="•"/>
            </a:pPr>
            <a:r>
              <a:rPr lang="en-US" b="1" u="sng" dirty="0" smtClean="0">
                <a:solidFill>
                  <a:srgbClr val="000000"/>
                </a:solidFill>
                <a:latin typeface="Kristen ITC" pitchFamily="66" charset="0"/>
              </a:rPr>
              <a:t>                                   </a:t>
            </a:r>
            <a:r>
              <a:rPr lang="en-US" dirty="0" smtClean="0">
                <a:solidFill>
                  <a:srgbClr val="000000"/>
                </a:solidFill>
                <a:latin typeface="Kristen ITC" pitchFamily="66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Kristen ITC" pitchFamily="66" charset="0"/>
              </a:rPr>
              <a:t>sometimes done before a recipe to bring out the </a:t>
            </a:r>
            <a:r>
              <a:rPr lang="en-US" dirty="0" smtClean="0">
                <a:solidFill>
                  <a:srgbClr val="000000"/>
                </a:solidFill>
                <a:latin typeface="Kristen ITC" pitchFamily="66" charset="0"/>
              </a:rPr>
              <a:t>flavor</a:t>
            </a:r>
          </a:p>
          <a:p>
            <a:pPr lvl="1">
              <a:buFontTx/>
              <a:buNone/>
            </a:pPr>
            <a:endParaRPr lang="en-US" dirty="0">
              <a:solidFill>
                <a:srgbClr val="000000"/>
              </a:solidFill>
              <a:latin typeface="Kristen ITC" pitchFamily="66" charset="0"/>
            </a:endParaRPr>
          </a:p>
          <a:p>
            <a:pPr lvl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Kristen ITC" pitchFamily="66" charset="0"/>
              </a:rPr>
              <a:t>	- </a:t>
            </a:r>
            <a:r>
              <a:rPr lang="en-US" dirty="0" smtClean="0">
                <a:solidFill>
                  <a:srgbClr val="000000"/>
                </a:solidFill>
                <a:latin typeface="Kristen ITC" pitchFamily="66" charset="0"/>
              </a:rPr>
              <a:t>Both </a:t>
            </a:r>
            <a:r>
              <a:rPr lang="en-US" dirty="0">
                <a:solidFill>
                  <a:srgbClr val="000000"/>
                </a:solidFill>
                <a:latin typeface="Kristen ITC" pitchFamily="66" charset="0"/>
              </a:rPr>
              <a:t>of these methods are used with oil, which adds fat and calories to the vegetables. Especially with deep fried vegetables.</a:t>
            </a:r>
          </a:p>
          <a:p>
            <a:pPr lvl="1">
              <a:buFontTx/>
              <a:buNone/>
            </a:pPr>
            <a:endParaRPr lang="en-US" dirty="0">
              <a:solidFill>
                <a:srgbClr val="000000"/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13654"/>
      </p:ext>
    </p:extLst>
  </p:cSld>
  <p:clrMapOvr>
    <a:masterClrMapping/>
  </p:clrMapOvr>
  <p:transition spd="med">
    <p:random/>
    <p:sndAc>
      <p:stSnd>
        <p:snd r:embed="rId2" name="Tick Tock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600" dirty="0" smtClean="0">
                <a:latin typeface="Ravie" pitchFamily="82" charset="0"/>
              </a:rPr>
              <a:t>Parts of the Plant</a:t>
            </a:r>
            <a:endParaRPr lang="en-US" dirty="0" smtClean="0">
              <a:latin typeface="Ravie" pitchFamily="82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8534400" cy="4525963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endParaRPr lang="en-US" sz="3200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endParaRPr lang="en-US" sz="3200" dirty="0" smtClean="0">
              <a:latin typeface="Kristen ITC" pitchFamily="66" charset="0"/>
            </a:endParaRPr>
          </a:p>
        </p:txBody>
      </p:sp>
      <p:pic>
        <p:nvPicPr>
          <p:cNvPr id="4" name="Picture 2" descr="http://www.botanical-online.com/Image1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33549"/>
            <a:ext cx="495300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3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87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3840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6600" dirty="0" smtClean="0">
                <a:latin typeface="Ravie" pitchFamily="82" charset="0"/>
              </a:rPr>
              <a:t>What Part Of The Plant Do You Eat???</a:t>
            </a:r>
          </a:p>
        </p:txBody>
      </p:sp>
    </p:spTree>
    <p:extLst>
      <p:ext uri="{BB962C8B-B14F-4D97-AF65-F5344CB8AC3E}">
        <p14:creationId xmlns:p14="http://schemas.microsoft.com/office/powerpoint/2010/main" val="305711017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4114800" cy="1143000"/>
          </a:xfrm>
        </p:spPr>
        <p:txBody>
          <a:bodyPr/>
          <a:lstStyle/>
          <a:p>
            <a:pPr eaLnBrk="1" hangingPunct="1"/>
            <a:r>
              <a:rPr lang="en-US" sz="6600" dirty="0" smtClean="0">
                <a:latin typeface="Ravie" pitchFamily="82" charset="0"/>
              </a:rPr>
              <a:t>Roots</a:t>
            </a:r>
            <a:endParaRPr lang="en-US" dirty="0" smtClean="0">
              <a:latin typeface="Ravie" pitchFamily="82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438400"/>
            <a:ext cx="3810000" cy="41148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dirty="0" smtClean="0">
                <a:latin typeface="Kristen ITC" pitchFamily="66" charset="0"/>
              </a:rPr>
              <a:t>They are the pathways for water to travel from the soil to the plant; _____________________________________.</a:t>
            </a:r>
          </a:p>
          <a:p>
            <a:pPr marL="0" indent="0" algn="ctr" eaLnBrk="1" hangingPunct="1">
              <a:buNone/>
            </a:pPr>
            <a:endParaRPr lang="en-US" dirty="0" smtClean="0">
              <a:latin typeface="Kristen ITC" pitchFamily="66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latin typeface="Kristen ITC" pitchFamily="66" charset="0"/>
              </a:rPr>
              <a:t>They also: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228600"/>
            <a:ext cx="3810000" cy="6400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dirty="0" smtClean="0">
                <a:latin typeface="Kristen ITC" pitchFamily="66" charset="0"/>
              </a:rPr>
              <a:t>Two categories </a:t>
            </a:r>
          </a:p>
          <a:p>
            <a:pPr marL="457200" lvl="1" indent="0" eaLnBrk="1" hangingPunct="1">
              <a:buNone/>
            </a:pPr>
            <a:r>
              <a:rPr lang="en-US" dirty="0" smtClean="0">
                <a:latin typeface="Kristen ITC" pitchFamily="66" charset="0"/>
              </a:rPr>
              <a:t>* ________________- onions, radishes and garlic</a:t>
            </a:r>
          </a:p>
          <a:p>
            <a:pPr marL="457200" lvl="1" indent="0" eaLnBrk="1" hangingPunct="1">
              <a:buNone/>
            </a:pPr>
            <a:endParaRPr lang="en-US" sz="1000" dirty="0" smtClean="0">
              <a:latin typeface="Kristen ITC" pitchFamily="66" charset="0"/>
            </a:endParaRPr>
          </a:p>
          <a:p>
            <a:pPr marL="457200" lvl="1" indent="0" eaLnBrk="1" hangingPunct="1">
              <a:buNone/>
            </a:pPr>
            <a:r>
              <a:rPr lang="en-US" dirty="0" smtClean="0">
                <a:latin typeface="Kristen ITC" pitchFamily="66" charset="0"/>
              </a:rPr>
              <a:t>*_______________- carrots and potatoes</a:t>
            </a:r>
          </a:p>
          <a:p>
            <a:pPr marL="0" indent="0" eaLnBrk="1" hangingPunct="1">
              <a:buNone/>
            </a:pPr>
            <a:endParaRPr lang="en-US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latin typeface="Kristen ITC" pitchFamily="66" charset="0"/>
              </a:rPr>
              <a:t>High in ____________ and calories.</a:t>
            </a:r>
          </a:p>
          <a:p>
            <a:pPr marL="0" indent="0" eaLnBrk="1" hangingPunct="1">
              <a:buNone/>
            </a:pPr>
            <a:endParaRPr lang="en-US" dirty="0" smtClean="0">
              <a:latin typeface="Kristen ITC" pitchFamily="66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latin typeface="Kristen ITC" pitchFamily="66" charset="0"/>
              </a:rPr>
              <a:t>Ex: Onions, Carrots, Potatoes, Radishes, Garlic, Turnips, and Beets</a:t>
            </a:r>
          </a:p>
        </p:txBody>
      </p:sp>
      <p:pic>
        <p:nvPicPr>
          <p:cNvPr id="5" name="Picture 2" descr="http://www.clker.com/cliparts/s/L/2/O/n/v/bike-roots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2779183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99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600" dirty="0" smtClean="0">
                <a:latin typeface="Ravie" pitchFamily="82" charset="0"/>
              </a:rPr>
              <a:t>Stems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 eaLnBrk="1" hangingPunct="1">
              <a:buNone/>
            </a:pPr>
            <a:r>
              <a:rPr lang="en-US" dirty="0" smtClean="0">
                <a:latin typeface="Kristen ITC" pitchFamily="66" charset="0"/>
              </a:rPr>
              <a:t>They _____________ the plant.</a:t>
            </a:r>
          </a:p>
          <a:p>
            <a:pPr marL="0" indent="0" algn="ctr" eaLnBrk="1" hangingPunct="1">
              <a:buNone/>
            </a:pPr>
            <a:endParaRPr lang="en-US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latin typeface="Kristen ITC" pitchFamily="66" charset="0"/>
              </a:rPr>
              <a:t>Slender stalks are more tender.</a:t>
            </a:r>
          </a:p>
          <a:p>
            <a:pPr marL="0" indent="0" algn="ctr" eaLnBrk="1" hangingPunct="1">
              <a:buNone/>
            </a:pPr>
            <a:endParaRPr lang="en-US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latin typeface="Kristen ITC" pitchFamily="66" charset="0"/>
              </a:rPr>
              <a:t>They are high in _______________ and low in ________________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endParaRPr lang="en-US" dirty="0">
              <a:latin typeface="Kristen ITC" pitchFamily="66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latin typeface="Kristen ITC" pitchFamily="66" charset="0"/>
              </a:rPr>
              <a:t>Ex:</a:t>
            </a:r>
          </a:p>
        </p:txBody>
      </p:sp>
      <p:pic>
        <p:nvPicPr>
          <p:cNvPr id="5" name="Picture 2" descr="http://www.wpclipart.com/plants/assorted/P/plant_ste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115"/>
          <a:stretch/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28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6600" dirty="0" smtClean="0">
                <a:latin typeface="Ravie" pitchFamily="82" charset="0"/>
              </a:rPr>
              <a:t>Leaves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None/>
            </a:pPr>
            <a:r>
              <a:rPr lang="en-US" dirty="0" smtClean="0">
                <a:latin typeface="Kristen ITC" pitchFamily="66" charset="0"/>
              </a:rPr>
              <a:t>They capture the sunlight to make the _______________ for the plant (____________________)</a:t>
            </a:r>
          </a:p>
          <a:p>
            <a:pPr marL="0" indent="0" algn="ctr" eaLnBrk="1" hangingPunct="1">
              <a:buNone/>
            </a:pPr>
            <a:endParaRPr lang="en-US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latin typeface="Kristen ITC" pitchFamily="66" charset="0"/>
              </a:rPr>
              <a:t>The ______________ the leaves the _______________ the nutrient content.	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981200"/>
            <a:ext cx="40386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smtClean="0">
                <a:latin typeface="Kristen ITC" pitchFamily="66" charset="0"/>
              </a:rPr>
              <a:t>They are _________ in water and ________ in calories.</a:t>
            </a:r>
          </a:p>
          <a:p>
            <a:pPr marL="0" indent="0" algn="ctr" eaLnBrk="1" hangingPunct="1">
              <a:buNone/>
            </a:pPr>
            <a:endParaRPr lang="en-US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latin typeface="Kristen ITC" pitchFamily="66" charset="0"/>
              </a:rPr>
              <a:t>Ex: Spinach, Lettuce, Cabbage, </a:t>
            </a:r>
            <a:r>
              <a:rPr lang="en-US" dirty="0" err="1" smtClean="0">
                <a:latin typeface="Kristen ITC" pitchFamily="66" charset="0"/>
              </a:rPr>
              <a:t>Brussel</a:t>
            </a:r>
            <a:r>
              <a:rPr lang="en-US" dirty="0" smtClean="0">
                <a:latin typeface="Kristen ITC" pitchFamily="66" charset="0"/>
              </a:rPr>
              <a:t> Sprouts, and Sprouts.</a:t>
            </a:r>
          </a:p>
        </p:txBody>
      </p:sp>
      <p:pic>
        <p:nvPicPr>
          <p:cNvPr id="5" name="Picture 6" descr="http://openclipart.org/image/800px/svg_to_png/61483/simple_le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6429"/>
            <a:ext cx="1587032" cy="129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openclipart.org/image/800px/svg_to_png/61483/simple_le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6428"/>
            <a:ext cx="1587032" cy="129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8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6600" dirty="0" smtClean="0">
                <a:latin typeface="Ravie" pitchFamily="82" charset="0"/>
              </a:rPr>
              <a:t>Flowers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40386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smtClean="0">
                <a:latin typeface="Kristen ITC" pitchFamily="66" charset="0"/>
              </a:rPr>
              <a:t>These are the _______________________________________.</a:t>
            </a:r>
          </a:p>
          <a:p>
            <a:pPr marL="0" indent="0" algn="ctr" eaLnBrk="1" hangingPunct="1">
              <a:buNone/>
            </a:pPr>
            <a:endParaRPr lang="en-US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endParaRPr lang="en-US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latin typeface="Kristen ITC" pitchFamily="66" charset="0"/>
              </a:rPr>
              <a:t>They are high in __________ and low in _______________.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2133600"/>
            <a:ext cx="4419600" cy="4906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Kristen ITC" pitchFamily="66" charset="0"/>
              </a:rPr>
              <a:t>Ex:  </a:t>
            </a:r>
          </a:p>
        </p:txBody>
      </p:sp>
      <p:pic>
        <p:nvPicPr>
          <p:cNvPr id="5" name="Picture 4" descr="http://www.clker.com/cliparts/e/5/7/4/1194986587157518295red_flower_raphael_seban_01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52" y="3976041"/>
            <a:ext cx="3035031" cy="285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12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dirty="0" smtClean="0">
                <a:latin typeface="Ravie" pitchFamily="82" charset="0"/>
              </a:rPr>
              <a:t>Defining Vegetables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9144000" cy="4876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>
                <a:latin typeface="Kristen ITC" pitchFamily="66" charset="0"/>
              </a:rPr>
              <a:t>Vegetables are:</a:t>
            </a:r>
          </a:p>
          <a:p>
            <a:pPr marL="0" indent="0" algn="ctr" eaLnBrk="1" hangingPunct="1">
              <a:buNone/>
            </a:pPr>
            <a:endParaRPr lang="en-US" sz="3600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endParaRPr lang="en-US" sz="3600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latin typeface="Kristen ITC" pitchFamily="66" charset="0"/>
              </a:rPr>
              <a:t>Hundreds of different kinds can be prepared in many different ways.</a:t>
            </a:r>
          </a:p>
          <a:p>
            <a:pPr marL="0" indent="0" algn="ctr" eaLnBrk="1" hangingPunct="1">
              <a:buNone/>
            </a:pPr>
            <a:endParaRPr lang="en-US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latin typeface="Kristen ITC" pitchFamily="66" charset="0"/>
              </a:rPr>
              <a:t>You need ______ servings from the Vegetable Group each day.</a:t>
            </a:r>
          </a:p>
        </p:txBody>
      </p:sp>
      <p:pic>
        <p:nvPicPr>
          <p:cNvPr id="4" name="Picture 8" descr="http://bestclipartblog.com/clipart-pics/vegetables-clip-art-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336"/>
            <a:ext cx="1794332" cy="122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bestclipartblog.com/clipart-pics/vegetables-clip-art-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336"/>
            <a:ext cx="1794332" cy="122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1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95400" y="3048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7200" dirty="0" smtClean="0">
                <a:latin typeface="Ravie" pitchFamily="82" charset="0"/>
              </a:rPr>
              <a:t>Fruit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332037"/>
            <a:ext cx="40386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smtClean="0">
                <a:latin typeface="Kristen ITC" pitchFamily="66" charset="0"/>
              </a:rPr>
              <a:t>They contain the _____________ of the plant.</a:t>
            </a:r>
          </a:p>
          <a:p>
            <a:pPr marL="0" indent="0" algn="ctr" eaLnBrk="1" hangingPunct="1">
              <a:buNone/>
            </a:pPr>
            <a:endParaRPr lang="en-US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latin typeface="Kristen ITC" pitchFamily="66" charset="0"/>
              </a:rPr>
              <a:t>They are not _____________like the foods we call fruit.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905000"/>
            <a:ext cx="4038600" cy="45259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 smtClean="0">
                <a:latin typeface="Kristen ITC" pitchFamily="66" charset="0"/>
              </a:rPr>
              <a:t>They are high in water and low in calories.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dirty="0" smtClean="0">
              <a:latin typeface="Kristen ITC" pitchFamily="66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 smtClean="0">
                <a:latin typeface="Kristen ITC" pitchFamily="66" charset="0"/>
              </a:rPr>
              <a:t>Ex: </a:t>
            </a:r>
            <a:r>
              <a:rPr lang="en-US" b="1" dirty="0" smtClean="0">
                <a:solidFill>
                  <a:srgbClr val="FF0000"/>
                </a:solidFill>
                <a:latin typeface="Kristen ITC" pitchFamily="66" charset="0"/>
              </a:rPr>
              <a:t>Tomatoes</a:t>
            </a:r>
            <a:r>
              <a:rPr lang="en-US" dirty="0" smtClean="0">
                <a:latin typeface="Kristen ITC" pitchFamily="66" charset="0"/>
              </a:rPr>
              <a:t>, Cucumbers, Eggplant, Bell Peppers, Other Peppers, Pumpkin, Squash, and Green Beans</a:t>
            </a:r>
          </a:p>
        </p:txBody>
      </p:sp>
      <p:pic>
        <p:nvPicPr>
          <p:cNvPr id="5" name="Picture 2" descr="http://www.clker.com/cliparts/6/0/1/0/1194984145187951599pomodori_architetto_fran_01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476500" cy="176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clker.com/cliparts/6/3/7/d/11970904861380030778fernandotre_Cucumber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93" y="2514600"/>
            <a:ext cx="1677814" cy="230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bestclipartblog.com/clipart-pics/halloween-pumpkin-clip-art-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810" l="190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0" y="5560589"/>
            <a:ext cx="1397794" cy="12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72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7200" dirty="0" smtClean="0">
                <a:latin typeface="Ravie" pitchFamily="82" charset="0"/>
              </a:rPr>
              <a:t>Seeds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0386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smtClean="0">
                <a:latin typeface="Kristen ITC" pitchFamily="66" charset="0"/>
              </a:rPr>
              <a:t>They _____________________so that other plants can be ______________.</a:t>
            </a:r>
          </a:p>
          <a:p>
            <a:pPr marL="0" indent="0" algn="ctr" eaLnBrk="1" hangingPunct="1">
              <a:buNone/>
            </a:pPr>
            <a:endParaRPr lang="en-US" dirty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endParaRPr lang="en-US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r>
              <a:rPr lang="en-US" dirty="0" smtClean="0">
                <a:latin typeface="Kristen ITC" pitchFamily="66" charset="0"/>
              </a:rPr>
              <a:t>They are high in starch and high in calories.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828800"/>
            <a:ext cx="40386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endParaRPr lang="en-US" dirty="0">
              <a:latin typeface="Kristen ITC" pitchFamily="66" charset="0"/>
            </a:endParaRPr>
          </a:p>
          <a:p>
            <a:pPr marL="0" indent="0" eaLnBrk="1" hangingPunct="1">
              <a:buNone/>
            </a:pPr>
            <a:r>
              <a:rPr lang="en-US" dirty="0" smtClean="0">
                <a:latin typeface="Kristen ITC" pitchFamily="66" charset="0"/>
              </a:rPr>
              <a:t>Ex:</a:t>
            </a:r>
          </a:p>
        </p:txBody>
      </p:sp>
      <p:pic>
        <p:nvPicPr>
          <p:cNvPr id="5" name="Picture 8" descr="http://www.clipartguide.com/_small/1386-0902-1510-111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35"/>
            <a:ext cx="1785846" cy="177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ioweb.uwlax.edu/bio203/s2009/tarmann_sama/MCj01227610000%5b1%5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13198"/>
            <a:ext cx="2895600" cy="255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upload.wikimedia.org/wikipedia/commons/2/2a/Ear_of_corn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035"/>
            <a:ext cx="19050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79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b="1" dirty="0" smtClean="0">
                <a:latin typeface="Ravie" pitchFamily="82" charset="0"/>
              </a:rPr>
              <a:t>Forms of Vegetables</a:t>
            </a:r>
            <a:endParaRPr lang="en-US" dirty="0" smtClean="0">
              <a:latin typeface="Ravie" pitchFamily="8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9144000" cy="51054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endParaRPr lang="en-US" sz="4400" dirty="0" smtClean="0">
              <a:latin typeface="Kristen ITC" pitchFamily="66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4400" dirty="0">
              <a:latin typeface="Kristen ITC" pitchFamily="66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4400" dirty="0" smtClean="0">
              <a:latin typeface="Kristen ITC" pitchFamily="66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4400" dirty="0" smtClean="0">
              <a:latin typeface="Kristen ITC" pitchFamily="66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4400" dirty="0">
              <a:latin typeface="Kristen ITC" pitchFamily="66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4400" dirty="0" smtClean="0">
              <a:latin typeface="Kristen ITC" pitchFamily="66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3600" dirty="0" smtClean="0">
                <a:latin typeface="Kristen ITC" pitchFamily="66" charset="0"/>
              </a:rPr>
              <a:t>Fresh veggies have the most ____________________</a:t>
            </a:r>
            <a:r>
              <a:rPr lang="en-US" sz="1800" dirty="0" smtClean="0">
                <a:latin typeface="Kristen ITC" pitchFamily="66" charset="0"/>
              </a:rPr>
              <a:t>.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2400" dirty="0" smtClean="0">
              <a:latin typeface="Kristen ITC" pitchFamily="66" charset="0"/>
            </a:endParaRPr>
          </a:p>
        </p:txBody>
      </p:sp>
      <p:pic>
        <p:nvPicPr>
          <p:cNvPr id="4" name="Picture 2" descr="http://cdn.graphicsfactory.com/clip-art/image_files/image/7/641007-vegetable7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2857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dn.graphicsfactory.com/clip-art/image_files/image/7/641007-vegetable7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857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0239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dirty="0" smtClean="0">
                <a:latin typeface="Ravie" pitchFamily="82" charset="0"/>
              </a:rPr>
              <a:t>Buying Vegetables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6927" y="6414655"/>
            <a:ext cx="9150927" cy="671945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b="1" dirty="0" smtClean="0">
                <a:latin typeface="Kristen ITC" pitchFamily="66" charset="0"/>
              </a:rPr>
              <a:t>__________ vegetables are sold loose or in packages.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295400"/>
            <a:ext cx="8839200" cy="495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400" dirty="0" smtClean="0">
                <a:latin typeface="Kristen ITC" pitchFamily="66" charset="0"/>
              </a:rPr>
              <a:t>Signs of freshness:</a:t>
            </a:r>
          </a:p>
          <a:p>
            <a:pPr marL="0" indent="0" algn="ctr" eaLnBrk="1" hangingPunct="1">
              <a:buNone/>
            </a:pPr>
            <a:endParaRPr lang="en-US" sz="1100" dirty="0" smtClean="0">
              <a:latin typeface="Kristen ITC" pitchFamily="66" charset="0"/>
            </a:endParaRPr>
          </a:p>
          <a:p>
            <a:pPr lvl="1" eaLnBrk="1" hangingPunct="1"/>
            <a:r>
              <a:rPr lang="en-US" sz="3200" dirty="0" smtClean="0">
                <a:latin typeface="Kristen ITC" pitchFamily="66" charset="0"/>
              </a:rPr>
              <a:t>____________-should feel heavy in relation to its size.</a:t>
            </a:r>
          </a:p>
          <a:p>
            <a:pPr lvl="1" eaLnBrk="1" hangingPunct="1"/>
            <a:r>
              <a:rPr lang="en-US" sz="3200" dirty="0" smtClean="0">
                <a:latin typeface="Kristen ITC" pitchFamily="66" charset="0"/>
              </a:rPr>
              <a:t>_______________- not too pale or too dark.</a:t>
            </a:r>
          </a:p>
          <a:p>
            <a:pPr lvl="1" eaLnBrk="1" hangingPunct="1"/>
            <a:endParaRPr lang="en-US" sz="3200" dirty="0" smtClean="0">
              <a:latin typeface="Kristen ITC" pitchFamily="66" charset="0"/>
            </a:endParaRPr>
          </a:p>
          <a:p>
            <a:pPr lvl="1" eaLnBrk="1" hangingPunct="1"/>
            <a:r>
              <a:rPr lang="en-US" sz="3200" dirty="0" smtClean="0">
                <a:latin typeface="Kristen ITC" pitchFamily="66" charset="0"/>
              </a:rPr>
              <a:t>__________________________- no decay, soft spots or damage.</a:t>
            </a:r>
            <a:endParaRPr lang="en-US" dirty="0" smtClean="0">
              <a:latin typeface="Kristen ITC" pitchFamily="66" charset="0"/>
            </a:endParaRPr>
          </a:p>
        </p:txBody>
      </p:sp>
      <p:pic>
        <p:nvPicPr>
          <p:cNvPr id="5" name="Picture 6" descr="http://www.picturesof.net/_images_300/A_Woman_Buying_a_Bag_Apples_Royalty_Free_Clipart_Picture_100307-015741-39705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0"/>
            <a:ext cx="2590800" cy="132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5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latin typeface="Ravie" pitchFamily="82" charset="0"/>
              </a:rPr>
              <a:t>Buying for the Season</a:t>
            </a:r>
          </a:p>
        </p:txBody>
      </p:sp>
      <p:sp>
        <p:nvSpPr>
          <p:cNvPr id="5939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-76200" y="2103437"/>
            <a:ext cx="4038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latin typeface="Kristen ITC" pitchFamily="66" charset="0"/>
              </a:rPr>
              <a:t> </a:t>
            </a:r>
          </a:p>
          <a:p>
            <a:pPr marL="0" indent="0" eaLnBrk="1" hangingPunct="1">
              <a:buNone/>
            </a:pPr>
            <a:endParaRPr lang="en-US" sz="2400" dirty="0" smtClean="0">
              <a:latin typeface="Kristen ITC" pitchFamily="66" charset="0"/>
            </a:endParaRPr>
          </a:p>
          <a:p>
            <a:pPr eaLnBrk="1" hangingPunct="1">
              <a:buFont typeface="Wingdings" pitchFamily="-112" charset="2"/>
              <a:buNone/>
            </a:pPr>
            <a:endParaRPr lang="en-US" sz="2400" dirty="0" smtClean="0">
              <a:latin typeface="Kristen ITC" pitchFamily="66" charset="0"/>
            </a:endParaRPr>
          </a:p>
          <a:p>
            <a:pPr eaLnBrk="1" hangingPunct="1">
              <a:buFont typeface="Wingdings" pitchFamily="-112" charset="2"/>
              <a:buNone/>
            </a:pPr>
            <a:endParaRPr lang="en-US" sz="2400" dirty="0" smtClean="0">
              <a:latin typeface="Kristen ITC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400" dirty="0" smtClean="0">
                <a:latin typeface="Kristen ITC" pitchFamily="66" charset="0"/>
              </a:rPr>
              <a:t>___________________-beets, broccoli, cabbage, corn, cucumber, eggplant, green beans, squash, tomatoes and zucchini	</a:t>
            </a:r>
          </a:p>
        </p:txBody>
      </p:sp>
      <p:sp>
        <p:nvSpPr>
          <p:cNvPr id="59398" name="Rectangle 1030"/>
          <p:cNvSpPr>
            <a:spLocks noChangeArrowheads="1"/>
          </p:cNvSpPr>
          <p:nvPr/>
        </p:nvSpPr>
        <p:spPr bwMode="auto">
          <a:xfrm>
            <a:off x="4038600" y="1295400"/>
            <a:ext cx="5105400" cy="5791200"/>
          </a:xfrm>
          <a:prstGeom prst="rect">
            <a:avLst/>
          </a:prstGeom>
          <a:noFill/>
          <a:ln>
            <a:noFill/>
          </a:ln>
          <a:effectLst>
            <a:outerShdw blurRad="38100" dist="12698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8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Kristen ITC" pitchFamily="66" charset="0"/>
              </a:rPr>
              <a:t>____________- </a:t>
            </a:r>
            <a:r>
              <a:rPr lang="en-US" sz="2400" dirty="0">
                <a:latin typeface="Kristen ITC" pitchFamily="66" charset="0"/>
              </a:rPr>
              <a:t>squash, cauliflower, garlic, ginger, mushroom, pumpkin, sweet potatoes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80"/>
              </a:buClr>
              <a:buFont typeface="Wingdings" pitchFamily="2" charset="2"/>
              <a:buChar char="v"/>
            </a:pPr>
            <a:endParaRPr lang="en-US" sz="2400" dirty="0">
              <a:latin typeface="Kristen ITC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008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Kristen ITC" pitchFamily="66" charset="0"/>
              </a:rPr>
              <a:t>______________- </a:t>
            </a:r>
            <a:r>
              <a:rPr lang="en-US" sz="2400" dirty="0">
                <a:latin typeface="Kristen ITC" pitchFamily="66" charset="0"/>
              </a:rPr>
              <a:t>kale, leeks, radishes, rutabaga and turnips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0080"/>
              </a:buClr>
              <a:buFont typeface="Wingdings" pitchFamily="2" charset="2"/>
              <a:buChar char="v"/>
            </a:pPr>
            <a:endParaRPr lang="en-US" sz="2400" dirty="0">
              <a:latin typeface="Kristen ITC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008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Kristen ITC" pitchFamily="66" charset="0"/>
              </a:rPr>
              <a:t>_____________- </a:t>
            </a:r>
            <a:r>
              <a:rPr lang="en-US" sz="2400" dirty="0">
                <a:latin typeface="Kristen ITC" pitchFamily="66" charset="0"/>
              </a:rPr>
              <a:t>artichokes, asparagus, carrots, chives, fava beans, fennel, mustard greens, potatoes, spinach, lettuce, sugar snap </a:t>
            </a:r>
            <a:r>
              <a:rPr lang="en-US" sz="2400" dirty="0" err="1">
                <a:latin typeface="Kristen ITC" pitchFamily="66" charset="0"/>
              </a:rPr>
              <a:t>peas,and</a:t>
            </a:r>
            <a:r>
              <a:rPr lang="en-US" sz="2400" dirty="0">
                <a:latin typeface="Kristen ITC" pitchFamily="66" charset="0"/>
              </a:rPr>
              <a:t> onions.</a:t>
            </a:r>
          </a:p>
        </p:txBody>
      </p:sp>
    </p:spTree>
    <p:extLst>
      <p:ext uri="{BB962C8B-B14F-4D97-AF65-F5344CB8AC3E}">
        <p14:creationId xmlns:p14="http://schemas.microsoft.com/office/powerpoint/2010/main" val="239948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6000" dirty="0" smtClean="0">
                <a:latin typeface="Ravie" pitchFamily="82" charset="0"/>
              </a:rPr>
              <a:t>Storing</a:t>
            </a:r>
            <a:endParaRPr lang="en-US" sz="3200" dirty="0" smtClean="0">
              <a:latin typeface="Ravie" pitchFamily="82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92500"/>
          </a:bodyPr>
          <a:lstStyle/>
          <a:p>
            <a:pPr marL="0" indent="0" algn="ctr" eaLnBrk="1" hangingPunct="1">
              <a:buNone/>
            </a:pPr>
            <a:r>
              <a:rPr lang="en-US" sz="2800" dirty="0" smtClean="0">
                <a:latin typeface="Kristen ITC" pitchFamily="66" charset="0"/>
              </a:rPr>
              <a:t>Most vegetables should ________________________as soon as you bring them home.</a:t>
            </a:r>
          </a:p>
          <a:p>
            <a:pPr marL="0" indent="0" algn="ctr" eaLnBrk="1" hangingPunct="1">
              <a:buNone/>
            </a:pPr>
            <a:endParaRPr lang="en-US" sz="2800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r>
              <a:rPr lang="en-US" sz="2800" dirty="0" smtClean="0">
                <a:latin typeface="Kristen ITC" pitchFamily="66" charset="0"/>
              </a:rPr>
              <a:t>If they’re wet, shake off the excess water.  Too much moisture _________________________________________________.</a:t>
            </a:r>
          </a:p>
          <a:p>
            <a:pPr marL="0" indent="0" algn="ctr" eaLnBrk="1" hangingPunct="1">
              <a:buNone/>
            </a:pPr>
            <a:endParaRPr lang="en-US" sz="2800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r>
              <a:rPr lang="en-US" sz="2800" dirty="0" smtClean="0">
                <a:latin typeface="Kristen ITC" pitchFamily="66" charset="0"/>
              </a:rPr>
              <a:t>Don’t wash them until you are ready to prepare or eat</a:t>
            </a:r>
          </a:p>
          <a:p>
            <a:pPr marL="0" indent="0" algn="ctr" eaLnBrk="1" hangingPunct="1">
              <a:buNone/>
            </a:pPr>
            <a:endParaRPr lang="en-US" sz="2800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r>
              <a:rPr lang="en-US" sz="2800" dirty="0" smtClean="0">
                <a:latin typeface="Kristen ITC" pitchFamily="66" charset="0"/>
              </a:rPr>
              <a:t>_______________ and ______________ should be stored separately in a _________________________________________________.</a:t>
            </a:r>
            <a:endParaRPr lang="en-US" sz="2400" dirty="0" smtClean="0">
              <a:latin typeface="Kristen ITC" pitchFamily="66" charset="0"/>
            </a:endParaRPr>
          </a:p>
        </p:txBody>
      </p:sp>
      <p:pic>
        <p:nvPicPr>
          <p:cNvPr id="4" name="Picture 2" descr="http://www.webweaver.nu/clipart/img/misc/food/vegetables/veggies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1" y="38677"/>
            <a:ext cx="189547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webweaver.nu/clipart/img/misc/food/vegetables/veggies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3910"/>
            <a:ext cx="189547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0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colourbox.com/preview/3041204-261877-fruits-and-vegetables-vector-fra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4"/>
            <a:ext cx="9144000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7848600" cy="5638800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endParaRPr lang="en-US" sz="2400" dirty="0" smtClean="0">
              <a:latin typeface="Kristen ITC" pitchFamily="66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2400" dirty="0">
              <a:latin typeface="Kristen ITC" pitchFamily="66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Kristen ITC" pitchFamily="66" charset="0"/>
              </a:rPr>
              <a:t>______________________________</a:t>
            </a:r>
            <a:r>
              <a:rPr lang="en-US" sz="2400" dirty="0" smtClean="0">
                <a:latin typeface="Kristen ITC" pitchFamily="66" charset="0"/>
              </a:rPr>
              <a:t>are available to buy packaged individually or mixed.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2400" dirty="0" smtClean="0">
              <a:latin typeface="Kristen ITC" pitchFamily="66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2400" dirty="0" smtClean="0">
              <a:latin typeface="Kristen ITC" pitchFamily="66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Kristen ITC" pitchFamily="66" charset="0"/>
              </a:rPr>
              <a:t>______________________________are available whole, sliced, or in pieces. 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2400" dirty="0" smtClean="0">
              <a:latin typeface="Kristen ITC" pitchFamily="66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2400" dirty="0">
              <a:latin typeface="Kristen ITC" pitchFamily="66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400" dirty="0" smtClean="0">
                <a:latin typeface="Kristen ITC" pitchFamily="66" charset="0"/>
              </a:rPr>
              <a:t>__________________________  Only need to be reheated according to directions.</a:t>
            </a:r>
            <a:endParaRPr lang="en-US" sz="1600" dirty="0" smtClean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dirty="0" smtClean="0">
                <a:latin typeface="Ravie" pitchFamily="82" charset="0"/>
              </a:rPr>
              <a:t>Preparing Raw Vegetables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133600"/>
            <a:ext cx="9144000" cy="44196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None/>
            </a:pPr>
            <a:r>
              <a:rPr lang="en-US" sz="2800" dirty="0" smtClean="0">
                <a:latin typeface="Kristen ITC" pitchFamily="66" charset="0"/>
              </a:rPr>
              <a:t>Wash them to remove </a:t>
            </a:r>
          </a:p>
          <a:p>
            <a:pPr marL="0" indent="0" algn="ctr" eaLnBrk="1" hangingPunct="1">
              <a:buNone/>
            </a:pPr>
            <a:r>
              <a:rPr lang="en-US" sz="4000" dirty="0">
                <a:latin typeface="Kristen ITC" pitchFamily="66" charset="0"/>
              </a:rPr>
              <a:t> </a:t>
            </a:r>
            <a:r>
              <a:rPr lang="en-US" sz="2800" dirty="0" smtClean="0">
                <a:latin typeface="Kristen ITC" pitchFamily="66" charset="0"/>
              </a:rPr>
              <a:t>_________________________________________________</a:t>
            </a:r>
            <a:endParaRPr lang="en-US" sz="2800" dirty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endParaRPr lang="en-US" sz="2800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endParaRPr lang="en-US" sz="2800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r>
              <a:rPr lang="en-US" sz="2800" dirty="0" smtClean="0">
                <a:latin typeface="Kristen ITC" pitchFamily="66" charset="0"/>
              </a:rPr>
              <a:t>Using ____________ water, and sometimes a brush.</a:t>
            </a:r>
          </a:p>
          <a:p>
            <a:pPr marL="0" indent="0" algn="ctr" eaLnBrk="1" hangingPunct="1">
              <a:buNone/>
            </a:pPr>
            <a:endParaRPr lang="en-US" sz="2800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endParaRPr lang="en-US" sz="2800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r>
              <a:rPr lang="en-US" sz="2800" dirty="0" smtClean="0">
                <a:latin typeface="Kristen ITC" pitchFamily="66" charset="0"/>
              </a:rPr>
              <a:t>Cut ___________________________and parts that can’t be eaten.</a:t>
            </a:r>
          </a:p>
        </p:txBody>
      </p:sp>
      <p:pic>
        <p:nvPicPr>
          <p:cNvPr id="4" name="Picture 2" descr="http://www.picturesof.net/_images_300/A_Large_Cooker_Full_Vegetable_Soup_Royalty_Free_Clipart_Picture_110426-024659-24105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2295525" cy="245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7514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27709" y="7620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5400" dirty="0" smtClean="0">
                <a:latin typeface="Ravie" pitchFamily="82" charset="0"/>
              </a:rPr>
              <a:t>Cooking Vegetables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676400"/>
            <a:ext cx="9144000" cy="48768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None/>
            </a:pPr>
            <a:r>
              <a:rPr lang="en-US" sz="2800" dirty="0" smtClean="0">
                <a:latin typeface="Kristen ITC" pitchFamily="66" charset="0"/>
              </a:rPr>
              <a:t>Cooking makes them easier to _____________________________________________.</a:t>
            </a:r>
          </a:p>
          <a:p>
            <a:pPr marL="0" indent="0" algn="ctr" eaLnBrk="1" hangingPunct="1">
              <a:buNone/>
            </a:pPr>
            <a:endParaRPr lang="en-US" sz="2800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r>
              <a:rPr lang="en-US" sz="2800" dirty="0" smtClean="0">
                <a:latin typeface="Kristen ITC" pitchFamily="66" charset="0"/>
              </a:rPr>
              <a:t>____________________________________________</a:t>
            </a:r>
          </a:p>
          <a:p>
            <a:pPr marL="0" indent="0" algn="ctr" eaLnBrk="1" hangingPunct="1">
              <a:buNone/>
            </a:pPr>
            <a:endParaRPr lang="en-US" sz="2800" b="1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r>
              <a:rPr lang="en-US" sz="2800" dirty="0" smtClean="0">
                <a:latin typeface="Kristen ITC" pitchFamily="66" charset="0"/>
              </a:rPr>
              <a:t>Stay ________________ in color</a:t>
            </a:r>
          </a:p>
          <a:p>
            <a:pPr marL="0" indent="0" algn="ctr" eaLnBrk="1" hangingPunct="1">
              <a:buNone/>
            </a:pPr>
            <a:endParaRPr lang="en-US" sz="2800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r>
              <a:rPr lang="en-US" sz="2800" dirty="0" smtClean="0">
                <a:latin typeface="Kristen ITC" pitchFamily="66" charset="0"/>
              </a:rPr>
              <a:t>Are tender and crisp</a:t>
            </a:r>
          </a:p>
          <a:p>
            <a:pPr marL="0" indent="0" algn="ctr" eaLnBrk="1" hangingPunct="1">
              <a:buNone/>
            </a:pPr>
            <a:endParaRPr lang="en-US" sz="2800" dirty="0" smtClean="0">
              <a:latin typeface="Kristen ITC" pitchFamily="66" charset="0"/>
            </a:endParaRPr>
          </a:p>
          <a:p>
            <a:pPr marL="0" indent="0" algn="ctr" eaLnBrk="1" hangingPunct="1">
              <a:buNone/>
            </a:pPr>
            <a:r>
              <a:rPr lang="en-US" sz="2800" dirty="0" smtClean="0">
                <a:latin typeface="Kristen ITC" pitchFamily="66" charset="0"/>
              </a:rPr>
              <a:t>Have a mild, mellow flavor.</a:t>
            </a:r>
          </a:p>
        </p:txBody>
      </p:sp>
      <p:pic>
        <p:nvPicPr>
          <p:cNvPr id="4" name="Picture 2" descr="https://encrypted-tbn3.gstatic.com/images?q=tbn:ANd9GcRz5FRXXCP_il2fuZNMBX_AjMOEA6JzxhhDRDVyVWrBREDPr0OSh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52950"/>
            <a:ext cx="19812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9873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681</Words>
  <Application>Microsoft Office PowerPoint</Application>
  <PresentationFormat>On-screen Show (4:3)</PresentationFormat>
  <Paragraphs>160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All About Vegetables!</vt:lpstr>
      <vt:lpstr>Defining Vegetables</vt:lpstr>
      <vt:lpstr>Forms of Vegetables</vt:lpstr>
      <vt:lpstr>Buying Vegetables</vt:lpstr>
      <vt:lpstr>Buying for the Season</vt:lpstr>
      <vt:lpstr>Storing</vt:lpstr>
      <vt:lpstr>PowerPoint Presentation</vt:lpstr>
      <vt:lpstr>Preparing Raw Vegetables</vt:lpstr>
      <vt:lpstr>Cooking Vegetables</vt:lpstr>
      <vt:lpstr>PowerPoint Presentation</vt:lpstr>
      <vt:lpstr>PowerPoint Presentation</vt:lpstr>
      <vt:lpstr>PowerPoint Presentation</vt:lpstr>
      <vt:lpstr>Parts of the Plant</vt:lpstr>
      <vt:lpstr>PowerPoint Presentation</vt:lpstr>
      <vt:lpstr>What Part Of The Plant Do You Eat???</vt:lpstr>
      <vt:lpstr>Roots</vt:lpstr>
      <vt:lpstr>Stems</vt:lpstr>
      <vt:lpstr>Leaves</vt:lpstr>
      <vt:lpstr>Flowers</vt:lpstr>
      <vt:lpstr>Fruit</vt:lpstr>
      <vt:lpstr>Seeds</vt:lpstr>
    </vt:vector>
  </TitlesOfParts>
  <Company>CUSD95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Vegetables!</dc:title>
  <dc:creator>CUSD95</dc:creator>
  <cp:lastModifiedBy>CUSD95</cp:lastModifiedBy>
  <cp:revision>10</cp:revision>
  <dcterms:created xsi:type="dcterms:W3CDTF">2013-09-05T00:24:43Z</dcterms:created>
  <dcterms:modified xsi:type="dcterms:W3CDTF">2014-04-28T02:34:32Z</dcterms:modified>
</cp:coreProperties>
</file>