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7E193-FA7A-4DB2-9499-DFE0762026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7055C-0B28-463B-94C4-CC9AB530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63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35B87-2BF9-43BE-B23C-678A47163088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ABE17-263D-40FA-B99C-CFD9361B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8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8C363-150E-4B1D-BC4F-8F95124E84CD}" type="slidenum">
              <a:rPr lang="en-US"/>
              <a:pPr/>
              <a:t>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52A26-CFF7-4019-844D-276A00B06212}" type="slidenum">
              <a:rPr lang="en-US"/>
              <a:pPr/>
              <a:t>14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BE17-263D-40FA-B99C-CFD9361B2B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4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DCAF3-AFDC-4E10-A30A-EFE1D6C99496}" type="slidenum">
              <a:rPr lang="en-US"/>
              <a:pPr/>
              <a:t>2</a:t>
            </a:fld>
            <a:endParaRPr lang="en-US"/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0C676-048B-4C99-944D-E70EC6B9A7F6}" type="slidenum">
              <a:rPr lang="en-US"/>
              <a:pPr/>
              <a:t>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F6FFE-B4EA-46E8-BD6C-F98335741F43}" type="slidenum">
              <a:rPr lang="en-US"/>
              <a:pPr/>
              <a:t>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406DF-4E7A-4942-BB6E-06B8FEBFA04D}" type="slidenum">
              <a:rPr lang="en-US"/>
              <a:pPr/>
              <a:t>6</a:t>
            </a:fld>
            <a:endParaRPr lang="en-US"/>
          </a:p>
        </p:txBody>
      </p:sp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5B15A-1152-4ABD-9D88-2B5B56A4D6C0}" type="slidenum">
              <a:rPr lang="en-US"/>
              <a:pPr/>
              <a:t>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69CB6-7A50-43A9-A5EB-F5DE7C21C181}" type="slidenum">
              <a:rPr lang="en-US"/>
              <a:pPr/>
              <a:t>10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FC563-646A-437D-9754-E8E457F1CE40}" type="slidenum">
              <a:rPr lang="en-US"/>
              <a:pPr/>
              <a:t>11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2592C-D0EB-4DA8-BFB1-807F5B267FC2}" type="slidenum">
              <a:rPr lang="en-US"/>
              <a:pPr/>
              <a:t>12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84E-9845-460E-91DA-B084E053E30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4308-2506-4EE9-A97A-78BE72A4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2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84E-9845-460E-91DA-B084E053E30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4308-2506-4EE9-A97A-78BE72A4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84E-9845-460E-91DA-B084E053E30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4308-2506-4EE9-A97A-78BE72A4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8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AC49522D-3F58-4A32-9879-04C41CB194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27419"/>
      </p:ext>
    </p:extLst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223351ED-014A-4DEA-9B93-6C5E92332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17777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84E-9845-460E-91DA-B084E053E30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4308-2506-4EE9-A97A-78BE72A4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84E-9845-460E-91DA-B084E053E30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4308-2506-4EE9-A97A-78BE72A4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7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84E-9845-460E-91DA-B084E053E30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4308-2506-4EE9-A97A-78BE72A4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8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84E-9845-460E-91DA-B084E053E30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4308-2506-4EE9-A97A-78BE72A4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4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84E-9845-460E-91DA-B084E053E30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4308-2506-4EE9-A97A-78BE72A4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5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84E-9845-460E-91DA-B084E053E30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4308-2506-4EE9-A97A-78BE72A4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1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84E-9845-460E-91DA-B084E053E30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4308-2506-4EE9-A97A-78BE72A4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8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84E-9845-460E-91DA-B084E053E30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4308-2506-4EE9-A97A-78BE72A4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5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F84E-9845-460E-91DA-B084E053E30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4308-2506-4EE9-A97A-78BE72A4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images.colourbox.com/thumb_COLOURBOX3281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464300" y="6361113"/>
            <a:ext cx="1906588" cy="457200"/>
          </a:xfrm>
          <a:prstGeom prst="rect">
            <a:avLst/>
          </a:prstGeom>
        </p:spPr>
        <p:txBody>
          <a:bodyPr/>
          <a:lstStyle/>
          <a:p>
            <a:fld id="{CF0B4C57-44A2-4857-BF24-F8009C7A6956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5409" y="2797175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Ravie" pitchFamily="82" charset="0"/>
              </a:rPr>
              <a:t>Types of Fruit!</a:t>
            </a:r>
            <a:endParaRPr lang="en-US" sz="9600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lker.com/cliparts/D/Q/4/X/s/k/icicle-line-art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4" y="0"/>
            <a:ext cx="916700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280150"/>
            <a:ext cx="2133600" cy="365125"/>
          </a:xfrm>
        </p:spPr>
        <p:txBody>
          <a:bodyPr/>
          <a:lstStyle/>
          <a:p>
            <a:fld id="{85AC5EEB-2BC7-49AA-A261-DD6E0B66CD42}" type="slidenum">
              <a:rPr lang="en-US"/>
              <a:pPr/>
              <a:t>10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Ravie" pitchFamily="82" charset="0"/>
              </a:rPr>
              <a:t>Frozen Fruit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334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latin typeface="Kristen ITC" pitchFamily="66" charset="0"/>
              </a:rPr>
              <a:t>Fruits may be frozen </a:t>
            </a:r>
            <a:r>
              <a:rPr lang="en-US" sz="2800" b="1" dirty="0" smtClean="0">
                <a:latin typeface="Kristen ITC" pitchFamily="66" charset="0"/>
              </a:rPr>
              <a:t>___________ </a:t>
            </a:r>
            <a:r>
              <a:rPr lang="en-US" sz="2800" b="1" dirty="0">
                <a:latin typeface="Kristen ITC" pitchFamily="66" charset="0"/>
              </a:rPr>
              <a:t>or </a:t>
            </a:r>
            <a:r>
              <a:rPr lang="en-US" sz="2800" b="1" dirty="0" smtClean="0">
                <a:latin typeface="Kristen ITC" pitchFamily="66" charset="0"/>
              </a:rPr>
              <a:t>_____________ </a:t>
            </a:r>
            <a:r>
              <a:rPr lang="en-US" sz="2800" b="1" dirty="0">
                <a:latin typeface="Kristen ITC" pitchFamily="66" charset="0"/>
              </a:rPr>
              <a:t>and may be packed with or without </a:t>
            </a:r>
            <a:r>
              <a:rPr lang="en-US" sz="2800" b="1" dirty="0" smtClean="0">
                <a:latin typeface="Kristen ITC" pitchFamily="66" charset="0"/>
              </a:rPr>
              <a:t>_____________.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>
              <a:latin typeface="Kristen ITC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latin typeface="Kristen ITC" pitchFamily="66" charset="0"/>
              </a:rPr>
              <a:t>It is recommended the fruits be kept frozen at </a:t>
            </a:r>
            <a:r>
              <a:rPr lang="en-US" sz="2800" b="1" dirty="0" smtClean="0">
                <a:latin typeface="Kristen ITC" pitchFamily="66" charset="0"/>
              </a:rPr>
              <a:t>______ </a:t>
            </a:r>
            <a:r>
              <a:rPr lang="en-US" sz="2800" b="1" dirty="0">
                <a:latin typeface="Kristen ITC" pitchFamily="66" charset="0"/>
              </a:rPr>
              <a:t>or lower for no longer than </a:t>
            </a:r>
            <a:r>
              <a:rPr lang="en-US" sz="2800" b="1" dirty="0" smtClean="0">
                <a:latin typeface="Kristen ITC" pitchFamily="66" charset="0"/>
              </a:rPr>
              <a:t>___________________________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>
              <a:latin typeface="Kristen ITC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latin typeface="Kristen ITC" pitchFamily="66" charset="0"/>
              </a:rPr>
              <a:t>If fruits become defrosted, it is recommended </a:t>
            </a:r>
            <a:r>
              <a:rPr lang="en-US" sz="2800" b="1" dirty="0" smtClean="0">
                <a:latin typeface="Kristen ITC" pitchFamily="66" charset="0"/>
              </a:rPr>
              <a:t>________________________________.  </a:t>
            </a:r>
            <a:r>
              <a:rPr lang="en-US" sz="2800" b="1" dirty="0">
                <a:latin typeface="Kristen ITC" pitchFamily="66" charset="0"/>
              </a:rPr>
              <a:t>Use defrosted fruits as soon as possible.</a:t>
            </a:r>
          </a:p>
        </p:txBody>
      </p:sp>
    </p:spTree>
    <p:extLst>
      <p:ext uri="{BB962C8B-B14F-4D97-AF65-F5344CB8AC3E}">
        <p14:creationId xmlns:p14="http://schemas.microsoft.com/office/powerpoint/2010/main" val="14266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us.123rf.com/400wm/400/400/pilart/pilart1106/pilart110600030/9814390-fruit-plate-with-fresh-citrus-fruits-bananas-apples-plums-vector-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37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63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5D8-1EC7-4AEC-9DB3-E5848093D81B}" type="slidenum">
              <a:rPr lang="en-US"/>
              <a:pPr/>
              <a:t>11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Ravie" pitchFamily="82" charset="0"/>
              </a:rPr>
              <a:t>Dried Fruits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47800"/>
            <a:ext cx="9144000" cy="541020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latin typeface="Kristen ITC" pitchFamily="66" charset="0"/>
              </a:rPr>
              <a:t>Dried fruits are nutritious, keep well, and have a sweet fruity flavor</a:t>
            </a:r>
            <a:r>
              <a:rPr lang="en-US" sz="2800" dirty="0" smtClean="0">
                <a:latin typeface="Kristen ITC" pitchFamily="66" charset="0"/>
              </a:rPr>
              <a:t>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>
              <a:latin typeface="Kristen ITC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>
              <a:latin typeface="Kristen ITC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dirty="0" smtClean="0">
              <a:latin typeface="Kristen ITC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dirty="0">
              <a:latin typeface="Kristen ITC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 smtClean="0">
                <a:latin typeface="Kristen ITC" pitchFamily="66" charset="0"/>
              </a:rPr>
              <a:t>Some </a:t>
            </a:r>
            <a:r>
              <a:rPr lang="en-US" sz="2800" dirty="0">
                <a:latin typeface="Kristen ITC" pitchFamily="66" charset="0"/>
              </a:rPr>
              <a:t>fruits such as plums (prunes) are put into dehydrator tunnels for 15-24 hours, unlike other such as grapes (raisins) are air dried for 2-3 weeks.</a:t>
            </a:r>
          </a:p>
        </p:txBody>
      </p:sp>
    </p:spTree>
    <p:extLst>
      <p:ext uri="{BB962C8B-B14F-4D97-AF65-F5344CB8AC3E}">
        <p14:creationId xmlns:p14="http://schemas.microsoft.com/office/powerpoint/2010/main" val="111256821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colourbox.com/thumb_COLOURBOX416920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95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08" y="4871767"/>
            <a:ext cx="9189708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6444-49DE-4B3A-82FA-A38B2E4E12FF}" type="slidenum">
              <a:rPr lang="en-US"/>
              <a:pPr/>
              <a:t>12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Ravie" pitchFamily="82" charset="0"/>
              </a:rPr>
              <a:t>Dried Fruits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1" y="1524000"/>
            <a:ext cx="4406900" cy="4876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200" b="1" i="1" u="sng" dirty="0">
                <a:latin typeface="Kristen ITC" pitchFamily="66" charset="0"/>
              </a:rPr>
              <a:t>Fruits which are dried include</a:t>
            </a:r>
            <a:r>
              <a:rPr lang="en-US" sz="3200" b="1" i="1" u="sng" dirty="0" smtClean="0">
                <a:latin typeface="Kristen ITC" pitchFamily="66" charset="0"/>
              </a:rPr>
              <a:t>: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1800" b="1" i="1" u="sng" dirty="0">
              <a:latin typeface="Kristen ITC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Kristen ITC" pitchFamily="66" charset="0"/>
              </a:rPr>
              <a:t>A</a:t>
            </a:r>
            <a:endParaRPr lang="en-US" sz="2800" dirty="0">
              <a:latin typeface="Kristen ITC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Kristen ITC" pitchFamily="66" charset="0"/>
              </a:rPr>
              <a:t>A</a:t>
            </a:r>
            <a:endParaRPr lang="en-US" sz="2800" dirty="0">
              <a:latin typeface="Kristen ITC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Kristen ITC" pitchFamily="66" charset="0"/>
              </a:rPr>
              <a:t>D</a:t>
            </a:r>
            <a:endParaRPr lang="en-US" sz="2800" dirty="0">
              <a:latin typeface="Kristen ITC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Kristen ITC" pitchFamily="66" charset="0"/>
              </a:rPr>
              <a:t>Figs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Kristen ITC" pitchFamily="66" charset="0"/>
              </a:rPr>
              <a:t>Peaches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Kristen ITC" pitchFamily="66" charset="0"/>
              </a:rPr>
              <a:t>Plums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Kristen ITC" pitchFamily="66" charset="0"/>
              </a:rPr>
              <a:t>Grapes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4100" y="1524000"/>
            <a:ext cx="3903663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1" u="sng" dirty="0">
                <a:latin typeface="Kristen ITC" pitchFamily="66" charset="0"/>
              </a:rPr>
              <a:t>Uses of dried fruits</a:t>
            </a:r>
            <a:r>
              <a:rPr lang="en-US" sz="3200" b="1" i="1" u="sng" dirty="0" smtClean="0">
                <a:latin typeface="Kristen ITC" pitchFamily="66" charset="0"/>
              </a:rPr>
              <a:t>:</a:t>
            </a:r>
          </a:p>
          <a:p>
            <a:pPr marL="0" indent="0" algn="ctr">
              <a:buNone/>
            </a:pPr>
            <a:endParaRPr lang="en-US" sz="2000" b="1" i="1" u="sng" dirty="0">
              <a:latin typeface="Kristen ITC" pitchFamily="66" charset="0"/>
            </a:endParaRPr>
          </a:p>
          <a:p>
            <a:pPr lvl="1"/>
            <a:r>
              <a:rPr lang="en-US" sz="2800" dirty="0">
                <a:latin typeface="Kristen ITC" pitchFamily="66" charset="0"/>
              </a:rPr>
              <a:t>Main dishes</a:t>
            </a:r>
          </a:p>
          <a:p>
            <a:pPr lvl="1"/>
            <a:r>
              <a:rPr lang="en-US" sz="2800" dirty="0" smtClean="0">
                <a:latin typeface="Kristen ITC" pitchFamily="66" charset="0"/>
              </a:rPr>
              <a:t> </a:t>
            </a:r>
            <a:endParaRPr lang="en-US" sz="2800" dirty="0">
              <a:latin typeface="Kristen ITC" pitchFamily="66" charset="0"/>
            </a:endParaRPr>
          </a:p>
          <a:p>
            <a:pPr lvl="1"/>
            <a:r>
              <a:rPr lang="en-US" sz="2800" dirty="0" smtClean="0">
                <a:latin typeface="Kristen ITC" pitchFamily="66" charset="0"/>
              </a:rPr>
              <a:t> </a:t>
            </a:r>
            <a:endParaRPr lang="en-US" sz="2800" dirty="0">
              <a:latin typeface="Kristen ITC" pitchFamily="66" charset="0"/>
            </a:endParaRPr>
          </a:p>
          <a:p>
            <a:pPr lvl="1"/>
            <a:r>
              <a:rPr lang="en-US" sz="2800" dirty="0" smtClean="0">
                <a:latin typeface="Kristen ITC" pitchFamily="66" charset="0"/>
              </a:rPr>
              <a:t> </a:t>
            </a:r>
            <a:endParaRPr lang="en-US" sz="2800" dirty="0">
              <a:latin typeface="Kristen ITC" pitchFamily="66" charset="0"/>
            </a:endParaRPr>
          </a:p>
          <a:p>
            <a:pPr lvl="1"/>
            <a:r>
              <a:rPr lang="en-US" sz="2800" dirty="0">
                <a:latin typeface="Kristen ITC" pitchFamily="66" charset="0"/>
              </a:rPr>
              <a:t>Chewy snack</a:t>
            </a:r>
          </a:p>
          <a:p>
            <a:pPr lvl="1"/>
            <a:r>
              <a:rPr lang="en-US" sz="2800" dirty="0">
                <a:latin typeface="Kristen ITC" pitchFamily="66" charset="0"/>
              </a:rPr>
              <a:t>Pastries</a:t>
            </a:r>
          </a:p>
        </p:txBody>
      </p:sp>
    </p:spTree>
    <p:extLst>
      <p:ext uri="{BB962C8B-B14F-4D97-AF65-F5344CB8AC3E}">
        <p14:creationId xmlns:p14="http://schemas.microsoft.com/office/powerpoint/2010/main" val="37135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n>
                  <a:solidFill>
                    <a:schemeClr val="bg2"/>
                  </a:solidFill>
                </a:ln>
                <a:latin typeface="Ravie" pitchFamily="82" charset="0"/>
              </a:rPr>
              <a:t>Storing Fruits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>
                <a:latin typeface="Kristen ITC" panose="03050502040202030202" pitchFamily="66" charset="0"/>
              </a:rPr>
              <a:t>Most fruits are stored in the crisper drawer in the </a:t>
            </a:r>
            <a:r>
              <a:rPr lang="en-US" dirty="0" smtClean="0">
                <a:latin typeface="Kristen ITC" panose="03050502040202030202" pitchFamily="66" charset="0"/>
              </a:rPr>
              <a:t>_______________________</a:t>
            </a:r>
            <a:endParaRPr lang="en-US" dirty="0">
              <a:latin typeface="Kristen ITC" panose="03050502040202030202" pitchFamily="66" charset="0"/>
            </a:endParaRPr>
          </a:p>
          <a:p>
            <a:pPr lvl="1"/>
            <a:r>
              <a:rPr lang="en-US" dirty="0">
                <a:latin typeface="Kristen ITC" panose="03050502040202030202" pitchFamily="66" charset="0"/>
              </a:rPr>
              <a:t>Citrus and pomes last longer than berries and melons</a:t>
            </a:r>
          </a:p>
          <a:p>
            <a:r>
              <a:rPr lang="en-US" dirty="0">
                <a:latin typeface="Kristen ITC" panose="03050502040202030202" pitchFamily="66" charset="0"/>
              </a:rPr>
              <a:t>To speed up the </a:t>
            </a:r>
            <a:r>
              <a:rPr lang="en-US" dirty="0" smtClean="0">
                <a:latin typeface="Kristen ITC" panose="03050502040202030202" pitchFamily="66" charset="0"/>
              </a:rPr>
              <a:t>______________________process</a:t>
            </a:r>
            <a:r>
              <a:rPr lang="en-US" dirty="0">
                <a:latin typeface="Kristen ITC" panose="03050502040202030202" pitchFamily="66" charset="0"/>
              </a:rPr>
              <a:t>, store fruits at room temperature in a brown paper bag</a:t>
            </a:r>
          </a:p>
          <a:p>
            <a:pPr lvl="1">
              <a:buFont typeface="Wingdings" pitchFamily="2" charset="2"/>
              <a:buNone/>
            </a:pPr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4" name="Picture 2" descr="http://t3.gstatic.com/images?q=tbn:ANd9GcSLn--0VDF42Gf6lOupBywURoSoeliLq5hoCe_XnI0cLwCQLP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8937" y="1672937"/>
            <a:ext cx="1219202" cy="91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0.gstatic.com/images?q=tbn:ANd9GcSctK7Lla_tTjM_TToQJLQpryAsvYzX3e8QG9rwHwA16euuF4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43440"/>
            <a:ext cx="9164782" cy="6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1587" name="WordArt 3"/>
          <p:cNvSpPr>
            <a:spLocks noChangeArrowheads="1" noChangeShapeType="1" noTextEdit="1"/>
          </p:cNvSpPr>
          <p:nvPr/>
        </p:nvSpPr>
        <p:spPr bwMode="auto">
          <a:xfrm>
            <a:off x="-20782" y="1676400"/>
            <a:ext cx="9113520" cy="342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en-US" sz="4400" kern="1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53882" dir="2700000" algn="ctr" rotWithShape="0">
                    <a:srgbClr val="C0C0C0"/>
                  </a:outerShdw>
                </a:effectLst>
                <a:latin typeface="Ravie" pitchFamily="82" charset="0"/>
              </a:rPr>
              <a:t>Fruit </a:t>
            </a:r>
          </a:p>
          <a:p>
            <a:pPr algn="ctr"/>
            <a:r>
              <a:rPr lang="en-US" sz="4400" kern="1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53882" dir="2700000" algn="ctr" rotWithShape="0">
                    <a:srgbClr val="C0C0C0"/>
                  </a:outerShdw>
                </a:effectLst>
                <a:latin typeface="Ravie" pitchFamily="82" charset="0"/>
              </a:rPr>
              <a:t>Classifications</a:t>
            </a:r>
            <a:endParaRPr lang="en-US" sz="4400" kern="1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53882" dir="2700000" algn="ctr" rotWithShape="0">
                  <a:srgbClr val="C0C0C0"/>
                </a:outerShdw>
              </a:effectLst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n>
                  <a:solidFill>
                    <a:schemeClr val="bg2"/>
                  </a:solidFill>
                </a:ln>
                <a:latin typeface="Ravie" pitchFamily="82" charset="0"/>
              </a:rPr>
              <a:t>Pomes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Kristen ITC" panose="03050502040202030202" pitchFamily="66" charset="0"/>
              </a:rPr>
              <a:t>Characterized by a smooth skin covering an enlarged </a:t>
            </a:r>
            <a:r>
              <a:rPr lang="en-US" sz="2800" dirty="0" smtClean="0">
                <a:latin typeface="Kristen ITC" panose="03050502040202030202" pitchFamily="66" charset="0"/>
              </a:rPr>
              <a:t>__________________area </a:t>
            </a:r>
            <a:r>
              <a:rPr lang="en-US" sz="2800" dirty="0">
                <a:latin typeface="Kristen ITC" panose="03050502040202030202" pitchFamily="66" charset="0"/>
              </a:rPr>
              <a:t>surrounding the </a:t>
            </a:r>
            <a:r>
              <a:rPr lang="en-US" sz="2800" dirty="0" smtClean="0">
                <a:latin typeface="Kristen ITC" panose="03050502040202030202" pitchFamily="66" charset="0"/>
              </a:rPr>
              <a:t>___________________(</a:t>
            </a:r>
            <a:r>
              <a:rPr lang="en-US" sz="2800" dirty="0">
                <a:latin typeface="Kristen ITC" panose="03050502040202030202" pitchFamily="66" charset="0"/>
              </a:rPr>
              <a:t>seeds</a:t>
            </a:r>
            <a:r>
              <a:rPr lang="en-US" sz="2800" dirty="0" smtClean="0">
                <a:latin typeface="Kristen ITC" panose="03050502040202030202" pitchFamily="66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Kristen ITC" panose="03050502040202030202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u="sng" dirty="0">
                <a:latin typeface="Kristen ITC" panose="03050502040202030202" pitchFamily="66" charset="0"/>
              </a:rPr>
              <a:t>Examples</a:t>
            </a:r>
            <a:r>
              <a:rPr lang="en-US" dirty="0">
                <a:latin typeface="Kristen ITC" panose="03050502040202030202" pitchFamily="66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Kristen ITC" panose="03050502040202030202" pitchFamily="66" charset="0"/>
              </a:rPr>
              <a:t>	</a:t>
            </a:r>
            <a:r>
              <a:rPr lang="en-US" dirty="0" smtClean="0">
                <a:latin typeface="Kristen ITC" panose="03050502040202030202" pitchFamily="66" charset="0"/>
              </a:rPr>
              <a:t>-</a:t>
            </a:r>
            <a:endParaRPr lang="en-US" sz="2800" dirty="0"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	-pears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	-</a:t>
            </a:r>
            <a:r>
              <a:rPr lang="en-US" sz="2800" dirty="0" err="1">
                <a:latin typeface="Kristen ITC" panose="03050502040202030202" pitchFamily="66" charset="0"/>
              </a:rPr>
              <a:t>applepear</a:t>
            </a:r>
            <a:endParaRPr lang="en-US" sz="2800" dirty="0"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	</a:t>
            </a:r>
          </a:p>
        </p:txBody>
      </p:sp>
      <p:pic>
        <p:nvPicPr>
          <p:cNvPr id="455684" name="Picture 4" descr="bd0511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514600"/>
            <a:ext cx="467453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dirty="0">
                <a:ln>
                  <a:solidFill>
                    <a:schemeClr val="bg2"/>
                  </a:solidFill>
                </a:ln>
                <a:latin typeface="Ravie" pitchFamily="82" charset="0"/>
              </a:rPr>
              <a:t>Drupes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Kristen ITC" panose="03050502040202030202" pitchFamily="66" charset="0"/>
              </a:rPr>
              <a:t>Contain a single seed, or the </a:t>
            </a:r>
            <a:r>
              <a:rPr lang="en-US" sz="2800" i="1" dirty="0" smtClean="0">
                <a:latin typeface="Kristen ITC" panose="03050502040202030202" pitchFamily="66" charset="0"/>
              </a:rPr>
              <a:t>_________________, </a:t>
            </a:r>
            <a:r>
              <a:rPr lang="en-US" sz="2800" dirty="0" smtClean="0">
                <a:latin typeface="Kristen ITC" panose="03050502040202030202" pitchFamily="66" charset="0"/>
              </a:rPr>
              <a:t>surrounded </a:t>
            </a:r>
            <a:r>
              <a:rPr lang="en-US" sz="2800" dirty="0">
                <a:latin typeface="Kristen ITC" panose="03050502040202030202" pitchFamily="66" charset="0"/>
              </a:rPr>
              <a:t>by a </a:t>
            </a:r>
            <a:r>
              <a:rPr lang="en-US" sz="2800" dirty="0" smtClean="0">
                <a:latin typeface="Kristen ITC" panose="03050502040202030202" pitchFamily="66" charset="0"/>
              </a:rPr>
              <a:t>___________________, </a:t>
            </a:r>
            <a:r>
              <a:rPr lang="en-US" sz="2800" dirty="0">
                <a:latin typeface="Kristen ITC" panose="03050502040202030202" pitchFamily="66" charset="0"/>
              </a:rPr>
              <a:t>juicy, edible portion.</a:t>
            </a:r>
          </a:p>
          <a:p>
            <a:pPr marL="0" indent="0">
              <a:buNone/>
            </a:pPr>
            <a:endParaRPr lang="en-US" sz="2800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Kristen ITC" panose="03050502040202030202" pitchFamily="66" charset="0"/>
              </a:rPr>
              <a:t>Examples</a:t>
            </a:r>
            <a:r>
              <a:rPr lang="en-US" sz="2800" dirty="0">
                <a:latin typeface="Kristen ITC" panose="03050502040202030202" pitchFamily="66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	</a:t>
            </a:r>
            <a:r>
              <a:rPr lang="en-US" sz="2800" dirty="0" smtClean="0">
                <a:latin typeface="Kristen ITC" panose="03050502040202030202" pitchFamily="66" charset="0"/>
              </a:rPr>
              <a:t>-</a:t>
            </a:r>
            <a:endParaRPr lang="en-US" sz="2800" dirty="0">
              <a:latin typeface="Kristen ITC" panose="03050502040202030202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	-Nectarines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	-Apricots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	</a:t>
            </a:r>
            <a:r>
              <a:rPr lang="en-US" sz="2800" dirty="0" smtClean="0">
                <a:latin typeface="Kristen ITC" panose="03050502040202030202" pitchFamily="66" charset="0"/>
              </a:rPr>
              <a:t>-</a:t>
            </a:r>
            <a:endParaRPr lang="en-US" sz="2800" dirty="0">
              <a:latin typeface="Kristen ITC" panose="03050502040202030202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	-Plums</a:t>
            </a:r>
          </a:p>
        </p:txBody>
      </p:sp>
      <p:pic>
        <p:nvPicPr>
          <p:cNvPr id="456708" name="Picture 4" descr="fd0101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64391"/>
            <a:ext cx="4419600" cy="330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n>
                  <a:solidFill>
                    <a:schemeClr val="bg2"/>
                  </a:solidFill>
                </a:ln>
                <a:latin typeface="Ravie" pitchFamily="82" charset="0"/>
              </a:rPr>
              <a:t>Berries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Kristen ITC" panose="03050502040202030202" pitchFamily="66" charset="0"/>
              </a:rPr>
              <a:t>Berries have tiny </a:t>
            </a:r>
            <a:r>
              <a:rPr lang="en-US" sz="3600" dirty="0" smtClean="0">
                <a:latin typeface="Kristen ITC" panose="03050502040202030202" pitchFamily="66" charset="0"/>
              </a:rPr>
              <a:t>_______________embedded </a:t>
            </a:r>
            <a:r>
              <a:rPr lang="en-US" sz="3600" dirty="0">
                <a:latin typeface="Kristen ITC" panose="03050502040202030202" pitchFamily="66" charset="0"/>
              </a:rPr>
              <a:t>in the flesh and a fragile cell structure.</a:t>
            </a:r>
          </a:p>
          <a:p>
            <a:pPr marL="0" indent="0">
              <a:buNone/>
            </a:pPr>
            <a:endParaRPr lang="en-US" sz="2800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Kristen ITC" panose="03050502040202030202" pitchFamily="66" charset="0"/>
              </a:rPr>
              <a:t>Examples</a:t>
            </a:r>
            <a:r>
              <a:rPr lang="en-US" sz="2800" dirty="0">
                <a:latin typeface="Kristen ITC" panose="03050502040202030202" pitchFamily="66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	</a:t>
            </a:r>
            <a:r>
              <a:rPr lang="en-US" sz="2800" dirty="0" smtClean="0">
                <a:latin typeface="Kristen ITC" panose="03050502040202030202" pitchFamily="66" charset="0"/>
              </a:rPr>
              <a:t>-</a:t>
            </a:r>
            <a:endParaRPr lang="en-US" sz="2800" dirty="0">
              <a:latin typeface="Kristen ITC" panose="03050502040202030202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	-Cranberries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	</a:t>
            </a:r>
            <a:r>
              <a:rPr lang="en-US" sz="2800" dirty="0" smtClean="0">
                <a:latin typeface="Kristen ITC" panose="03050502040202030202" pitchFamily="66" charset="0"/>
              </a:rPr>
              <a:t>-</a:t>
            </a:r>
            <a:r>
              <a:rPr lang="en-US" sz="2800" dirty="0">
                <a:latin typeface="Kristen ITC" panose="03050502040202030202" pitchFamily="66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	-Grapes</a:t>
            </a:r>
          </a:p>
        </p:txBody>
      </p:sp>
      <p:pic>
        <p:nvPicPr>
          <p:cNvPr id="457732" name="Picture 4" descr="fd011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25146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7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277"/>
            <a:ext cx="8229600" cy="1138923"/>
          </a:xfrm>
        </p:spPr>
        <p:txBody>
          <a:bodyPr/>
          <a:lstStyle/>
          <a:p>
            <a:r>
              <a:rPr lang="en-US" sz="5500" dirty="0">
                <a:ln>
                  <a:solidFill>
                    <a:schemeClr val="bg2"/>
                  </a:solidFill>
                </a:ln>
                <a:latin typeface="Ravie" pitchFamily="82" charset="0"/>
              </a:rPr>
              <a:t>Citrus Fruits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Kristen ITC" panose="03050502040202030202" pitchFamily="66" charset="0"/>
              </a:rPr>
              <a:t>Citrus fruits have a </a:t>
            </a:r>
            <a:r>
              <a:rPr lang="en-US" dirty="0" smtClean="0">
                <a:latin typeface="Kristen ITC" panose="03050502040202030202" pitchFamily="66" charset="0"/>
              </a:rPr>
              <a:t>____________________ outer </a:t>
            </a:r>
            <a:r>
              <a:rPr lang="en-US" dirty="0">
                <a:latin typeface="Kristen ITC" panose="03050502040202030202" pitchFamily="66" charset="0"/>
              </a:rPr>
              <a:t>rind and a thin membrane that separates the flesh of the fruit into </a:t>
            </a:r>
            <a:r>
              <a:rPr lang="en-US" dirty="0" smtClean="0">
                <a:latin typeface="Kristen ITC" panose="03050502040202030202" pitchFamily="66" charset="0"/>
              </a:rPr>
              <a:t>____________________.</a:t>
            </a:r>
            <a:endParaRPr lang="en-US" dirty="0">
              <a:latin typeface="Kristen ITC" panose="03050502040202030202" pitchFamily="66" charset="0"/>
            </a:endParaRPr>
          </a:p>
          <a:p>
            <a:r>
              <a:rPr lang="en-US" dirty="0">
                <a:latin typeface="Kristen ITC" panose="03050502040202030202" pitchFamily="66" charset="0"/>
              </a:rPr>
              <a:t>Good source of vitamin C </a:t>
            </a:r>
          </a:p>
          <a:p>
            <a:pPr>
              <a:buFont typeface="Wingdings" pitchFamily="2" charset="2"/>
              <a:buNone/>
            </a:pPr>
            <a:endParaRPr lang="en-US" sz="1200" dirty="0" smtClean="0">
              <a:latin typeface="Kristen ITC" panose="03050502040202030202" pitchFamily="66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Kristen ITC" panose="03050502040202030202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Kristen ITC" panose="03050502040202030202" pitchFamily="66" charset="0"/>
              </a:rPr>
              <a:t>Examples</a:t>
            </a:r>
            <a:r>
              <a:rPr lang="en-US" dirty="0">
                <a:latin typeface="Kristen ITC" panose="03050502040202030202" pitchFamily="66" charset="0"/>
              </a:rPr>
              <a:t>:</a:t>
            </a:r>
          </a:p>
          <a:p>
            <a:r>
              <a:rPr lang="en-US" sz="2800" dirty="0">
                <a:latin typeface="Kristen ITC" panose="03050502040202030202" pitchFamily="66" charset="0"/>
              </a:rPr>
              <a:t>Grapefruit</a:t>
            </a:r>
            <a:r>
              <a:rPr lang="en-US" sz="2800" dirty="0" smtClean="0">
                <a:latin typeface="Kristen ITC" panose="03050502040202030202" pitchFamily="66" charset="0"/>
              </a:rPr>
              <a:t>,_________________, </a:t>
            </a:r>
            <a:r>
              <a:rPr lang="en-US" sz="2800" dirty="0">
                <a:latin typeface="Kristen ITC" panose="03050502040202030202" pitchFamily="66" charset="0"/>
              </a:rPr>
              <a:t>tangerine, tangelo, kumquat, </a:t>
            </a:r>
            <a:r>
              <a:rPr lang="en-US" sz="2800" dirty="0" smtClean="0">
                <a:latin typeface="Kristen ITC" panose="03050502040202030202" pitchFamily="66" charset="0"/>
              </a:rPr>
              <a:t>_________________, </a:t>
            </a:r>
            <a:r>
              <a:rPr lang="en-US" sz="2800" dirty="0">
                <a:latin typeface="Kristen ITC" panose="03050502040202030202" pitchFamily="66" charset="0"/>
              </a:rPr>
              <a:t>lime, mandarin orange, </a:t>
            </a:r>
            <a:r>
              <a:rPr lang="en-US" sz="2800" dirty="0" err="1">
                <a:latin typeface="Kristen ITC" panose="03050502040202030202" pitchFamily="66" charset="0"/>
              </a:rPr>
              <a:t>ugli</a:t>
            </a:r>
            <a:r>
              <a:rPr lang="en-US" sz="2800" dirty="0">
                <a:latin typeface="Kristen ITC" panose="03050502040202030202" pitchFamily="66" charset="0"/>
              </a:rPr>
              <a:t> fruit</a:t>
            </a:r>
          </a:p>
        </p:txBody>
      </p:sp>
      <p:pic>
        <p:nvPicPr>
          <p:cNvPr id="458756" name="Picture 4" descr="fd0100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71973"/>
            <a:ext cx="2667000" cy="139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757" name="Picture 5" descr="pe0274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8143"/>
            <a:ext cx="1219200" cy="14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dirty="0">
                <a:ln>
                  <a:solidFill>
                    <a:schemeClr val="bg2"/>
                  </a:solidFill>
                </a:ln>
                <a:latin typeface="Ravie" pitchFamily="82" charset="0"/>
              </a:rPr>
              <a:t>Melons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Kristen ITC" panose="03050502040202030202" pitchFamily="66" charset="0"/>
              </a:rPr>
              <a:t>Melons are large, juicy fruits with a </a:t>
            </a:r>
            <a:r>
              <a:rPr lang="en-US" sz="3600" dirty="0" smtClean="0">
                <a:latin typeface="Kristen ITC" panose="03050502040202030202" pitchFamily="66" charset="0"/>
              </a:rPr>
              <a:t>_________________skin </a:t>
            </a:r>
            <a:r>
              <a:rPr lang="en-US" sz="3600" dirty="0">
                <a:latin typeface="Kristen ITC" panose="03050502040202030202" pitchFamily="66" charset="0"/>
              </a:rPr>
              <a:t>and many </a:t>
            </a:r>
            <a:r>
              <a:rPr lang="en-US" sz="3600" dirty="0" smtClean="0">
                <a:latin typeface="Kristen ITC" panose="03050502040202030202" pitchFamily="66" charset="0"/>
              </a:rPr>
              <a:t>______________.</a:t>
            </a:r>
            <a:endParaRPr lang="en-US" sz="3600" dirty="0">
              <a:latin typeface="Kristen ITC" panose="03050502040202030202" pitchFamily="66" charset="0"/>
            </a:endParaRPr>
          </a:p>
          <a:p>
            <a:pPr>
              <a:buFont typeface="Wingdings" pitchFamily="2" charset="2"/>
              <a:buNone/>
            </a:pPr>
            <a:endParaRPr lang="en-US" sz="3600" dirty="0" smtClean="0">
              <a:latin typeface="Kristen ITC" panose="03050502040202030202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 smtClean="0">
                <a:latin typeface="Kristen ITC" panose="03050502040202030202" pitchFamily="66" charset="0"/>
              </a:rPr>
              <a:t>Examples</a:t>
            </a:r>
            <a:r>
              <a:rPr lang="en-US" sz="3600" dirty="0">
                <a:latin typeface="Kristen ITC" panose="03050502040202030202" pitchFamily="66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latin typeface="Kristen ITC" panose="03050502040202030202" pitchFamily="66" charset="0"/>
              </a:rPr>
              <a:t>-</a:t>
            </a:r>
            <a:endParaRPr lang="en-US" sz="2800" dirty="0">
              <a:latin typeface="Kristen ITC" panose="03050502040202030202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-Cantaloupe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latin typeface="Kristen ITC" panose="03050502040202030202" pitchFamily="66" charset="0"/>
              </a:rPr>
              <a:t>-</a:t>
            </a:r>
            <a:endParaRPr lang="en-US" sz="2800" dirty="0">
              <a:latin typeface="Kristen ITC" panose="03050502040202030202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-Casaba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Kristen ITC" panose="03050502040202030202" pitchFamily="66" charset="0"/>
              </a:rPr>
              <a:t>-Muskmelon</a:t>
            </a:r>
          </a:p>
          <a:p>
            <a:pPr>
              <a:buFont typeface="Wingdings" pitchFamily="2" charset="2"/>
              <a:buNone/>
            </a:pPr>
            <a:endParaRPr lang="en-US" sz="2800" dirty="0">
              <a:latin typeface="Kristen ITC" panose="03050502040202030202" pitchFamily="66" charset="0"/>
            </a:endParaRPr>
          </a:p>
          <a:p>
            <a:pPr>
              <a:buFont typeface="Wingdings" pitchFamily="2" charset="2"/>
              <a:buNone/>
            </a:pPr>
            <a:endParaRPr lang="en-US" sz="2800" dirty="0">
              <a:latin typeface="Kristen ITC" panose="03050502040202030202" pitchFamily="66" charset="0"/>
            </a:endParaRPr>
          </a:p>
        </p:txBody>
      </p:sp>
      <p:pic>
        <p:nvPicPr>
          <p:cNvPr id="8194" name="Picture 2" descr="http://t3.gstatic.com/images?q=tbn:ANd9GcSecp068bdcV0mufu_sriyuflC8ffjWSv-oO2enmTN1_ReyRTtqc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460">
            <a:off x="4243796" y="3724451"/>
            <a:ext cx="4899375" cy="29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DF0-E362-4FC8-9A79-737D5B365F46}" type="slidenum">
              <a:rPr lang="en-US"/>
              <a:pPr/>
              <a:t>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Ravie" pitchFamily="82" charset="0"/>
              </a:rPr>
              <a:t>4 Different Forms </a:t>
            </a:r>
            <a:r>
              <a:rPr lang="en-US" sz="5400" dirty="0">
                <a:latin typeface="Ravie" pitchFamily="82" charset="0"/>
              </a:rPr>
              <a:t>of Fruit Available</a:t>
            </a:r>
          </a:p>
        </p:txBody>
      </p:sp>
    </p:spTree>
    <p:extLst>
      <p:ext uri="{BB962C8B-B14F-4D97-AF65-F5344CB8AC3E}">
        <p14:creationId xmlns:p14="http://schemas.microsoft.com/office/powerpoint/2010/main" val="346326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0.gstatic.com/images?q=tbn:ANd9GcTcNcS1OYiET3MFMZ415SrWkqCT6p8MvayZZSFuLsRns0Vb9fD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63" y="2057400"/>
            <a:ext cx="358288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5500" dirty="0">
                <a:ln>
                  <a:solidFill>
                    <a:schemeClr val="bg2"/>
                  </a:solidFill>
                </a:ln>
                <a:latin typeface="Ravie" pitchFamily="82" charset="0"/>
              </a:rPr>
              <a:t>Tropical Fruits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Kristen ITC" panose="03050502040202030202" pitchFamily="66" charset="0"/>
              </a:rPr>
              <a:t>Tropical fruits are grown in </a:t>
            </a:r>
            <a:r>
              <a:rPr lang="en-US" dirty="0" smtClean="0">
                <a:latin typeface="Kristen ITC" panose="03050502040202030202" pitchFamily="66" charset="0"/>
              </a:rPr>
              <a:t>________________climates </a:t>
            </a:r>
            <a:r>
              <a:rPr lang="en-US" dirty="0">
                <a:latin typeface="Kristen ITC" panose="03050502040202030202" pitchFamily="66" charset="0"/>
              </a:rPr>
              <a:t>and are considered to be somewhat exotic.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>
              <a:latin typeface="Kristen ITC" panose="03050502040202030202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Kristen ITC" panose="03050502040202030202" pitchFamily="66" charset="0"/>
              </a:rPr>
              <a:t>Examples</a:t>
            </a:r>
            <a:r>
              <a:rPr lang="en-US" dirty="0">
                <a:latin typeface="Kristen ITC" panose="03050502040202030202" pitchFamily="66" charset="0"/>
              </a:rPr>
              <a:t>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>
                <a:latin typeface="Kristen ITC" panose="03050502040202030202" pitchFamily="66" charset="0"/>
              </a:rPr>
              <a:t> </a:t>
            </a:r>
            <a:endParaRPr lang="en-US" sz="2400" dirty="0"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latin typeface="Kristen ITC" panose="03050502040202030202" pitchFamily="66" charset="0"/>
              </a:rPr>
              <a:t>Plantain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latin typeface="Kristen ITC" panose="03050502040202030202" pitchFamily="66" charset="0"/>
              </a:rPr>
              <a:t>Mango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latin typeface="Kristen ITC" panose="03050502040202030202" pitchFamily="66" charset="0"/>
              </a:rPr>
              <a:t>Papaya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latin typeface="Kristen ITC" panose="03050502040202030202" pitchFamily="66" charset="0"/>
              </a:rPr>
              <a:t>Pomegranate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smtClean="0">
                <a:latin typeface="Kristen ITC" panose="03050502040202030202" pitchFamily="66" charset="0"/>
              </a:rPr>
              <a:t> </a:t>
            </a:r>
            <a:endParaRPr lang="en-US" sz="2400" dirty="0"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latin typeface="Kristen ITC" panose="03050502040202030202" pitchFamily="66" charset="0"/>
              </a:rPr>
              <a:t>Pineapple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>
                <a:latin typeface="Kristen ITC" panose="03050502040202030202" pitchFamily="66" charset="0"/>
              </a:rPr>
              <a:t>Kiwi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0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0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0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0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0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0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0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0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5000" dirty="0">
                <a:ln>
                  <a:solidFill>
                    <a:schemeClr val="bg2"/>
                  </a:solidFill>
                </a:ln>
                <a:latin typeface="Ravie" pitchFamily="82" charset="0"/>
              </a:rPr>
              <a:t>Which fruits ripen?</a:t>
            </a:r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Won’t ripen after harvest</a:t>
            </a:r>
          </a:p>
          <a:p>
            <a:r>
              <a:rPr lang="en-US" sz="2400"/>
              <a:t>Apples</a:t>
            </a:r>
          </a:p>
          <a:p>
            <a:r>
              <a:rPr lang="en-US" sz="2400"/>
              <a:t>Berries</a:t>
            </a:r>
          </a:p>
          <a:p>
            <a:r>
              <a:rPr lang="en-US" sz="2400"/>
              <a:t>Grapefruit</a:t>
            </a:r>
          </a:p>
          <a:p>
            <a:r>
              <a:rPr lang="en-US" sz="2400"/>
              <a:t>Oranges</a:t>
            </a:r>
          </a:p>
          <a:p>
            <a:r>
              <a:rPr lang="en-US" sz="2400"/>
              <a:t>Pineapples</a:t>
            </a:r>
          </a:p>
          <a:p>
            <a:r>
              <a:rPr lang="en-US" sz="2400"/>
              <a:t>Tangerines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4669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Will ripen after harvest</a:t>
            </a:r>
          </a:p>
          <a:p>
            <a:r>
              <a:rPr lang="en-US" sz="2400"/>
              <a:t>Apricots</a:t>
            </a:r>
          </a:p>
          <a:p>
            <a:r>
              <a:rPr lang="en-US" sz="2400"/>
              <a:t>Avocados</a:t>
            </a:r>
          </a:p>
          <a:p>
            <a:r>
              <a:rPr lang="en-US" sz="2400"/>
              <a:t>Bananas</a:t>
            </a:r>
          </a:p>
          <a:p>
            <a:r>
              <a:rPr lang="en-US" sz="2400"/>
              <a:t>Kiwi</a:t>
            </a:r>
          </a:p>
          <a:p>
            <a:r>
              <a:rPr lang="en-US" sz="2400"/>
              <a:t>Mangoes</a:t>
            </a:r>
          </a:p>
          <a:p>
            <a:r>
              <a:rPr lang="en-US" sz="2400"/>
              <a:t>Nectarines</a:t>
            </a:r>
          </a:p>
          <a:p>
            <a:r>
              <a:rPr lang="en-US" sz="2400"/>
              <a:t>Peaches</a:t>
            </a:r>
          </a:p>
          <a:p>
            <a:r>
              <a:rPr lang="en-US" sz="2400"/>
              <a:t>Pears</a:t>
            </a:r>
          </a:p>
        </p:txBody>
      </p:sp>
      <p:pic>
        <p:nvPicPr>
          <p:cNvPr id="5" name="Picture 2" descr="http://t3.gstatic.com/images?q=tbn:ANd9GcSLn--0VDF42Gf6lOupBywURoSoeliLq5hoCe_XnI0cLwCQLP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0837" y="1634837"/>
            <a:ext cx="1295402" cy="91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DD1F-2E8A-44E2-B123-C45D772DC19A}" type="slidenum">
              <a:rPr lang="en-US"/>
              <a:pPr/>
              <a:t>3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566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latin typeface="Ravie" pitchFamily="82" charset="0"/>
              </a:rPr>
              <a:t>Fresh Fruits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2" y="2057400"/>
            <a:ext cx="4129088" cy="604837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000" b="1" i="1" u="sng" dirty="0">
                <a:latin typeface="Kristen ITC" pitchFamily="66" charset="0"/>
              </a:rPr>
              <a:t>Raw Fresh </a:t>
            </a:r>
            <a:r>
              <a:rPr lang="en-US" sz="4000" b="1" i="1" u="sng" dirty="0" smtClean="0">
                <a:latin typeface="Kristen ITC" pitchFamily="66" charset="0"/>
              </a:rPr>
              <a:t>Fruit</a:t>
            </a:r>
            <a:endParaRPr lang="en-US" sz="4000" b="1" i="1" u="sng" dirty="0">
              <a:latin typeface="Kristen ITC" pitchFamily="66" charset="0"/>
            </a:endParaRPr>
          </a:p>
        </p:txBody>
      </p:sp>
      <p:pic>
        <p:nvPicPr>
          <p:cNvPr id="33797" name="Picture 5" descr="BD08049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0337" y="2133600"/>
            <a:ext cx="3903663" cy="3573463"/>
          </a:xfrm>
        </p:spPr>
      </p:pic>
      <p:sp>
        <p:nvSpPr>
          <p:cNvPr id="3" name="Rectangle 2"/>
          <p:cNvSpPr/>
          <p:nvPr/>
        </p:nvSpPr>
        <p:spPr>
          <a:xfrm>
            <a:off x="-27317" y="4119670"/>
            <a:ext cx="51816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en-US" sz="2400" dirty="0" smtClean="0">
                <a:latin typeface="Kristen ITC" pitchFamily="66" charset="0"/>
              </a:rPr>
              <a:t>Fresh fruit contain more nutrients than cooked fruit.</a:t>
            </a:r>
            <a:endParaRPr lang="en-US" sz="24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7400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>
                <a:latin typeface="Ravie" pitchFamily="82" charset="0"/>
              </a:rPr>
              <a:t>Enzymatic Browning</a:t>
            </a:r>
            <a:endParaRPr lang="en-US" sz="5000" dirty="0">
              <a:latin typeface="Ravie" pitchFamily="8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1890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Kristen ITC" pitchFamily="66" charset="0"/>
              </a:rPr>
              <a:t>Discoloration results from exposure of a fruit’s _________________ to the air</a:t>
            </a:r>
          </a:p>
          <a:p>
            <a:pPr marL="0" indent="0" algn="ctr">
              <a:buNone/>
            </a:pPr>
            <a:endParaRPr lang="en-US" sz="1400" dirty="0" smtClean="0">
              <a:latin typeface="Kristen ITC" pitchFamily="66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Kristen ITC" pitchFamily="66" charset="0"/>
              </a:rPr>
              <a:t>Prevention: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Kristen ITC" pitchFamily="66" charset="0"/>
              </a:rPr>
              <a:t>Coat fruits with __________________________________________________________________________________________</a:t>
            </a:r>
          </a:p>
          <a:p>
            <a:pPr lvl="3"/>
            <a:r>
              <a:rPr lang="en-US" dirty="0" smtClean="0">
                <a:latin typeface="Kristen ITC" pitchFamily="66" charset="0"/>
              </a:rPr>
              <a:t>Lemon, lime, grapefruit, or orange juice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Kristen ITC" pitchFamily="66" charset="0"/>
            </a:endParaRPr>
          </a:p>
        </p:txBody>
      </p:sp>
      <p:pic>
        <p:nvPicPr>
          <p:cNvPr id="4" name="Picture 4" descr="fd0066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4419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s.cdn2.123rf.com/168nwm/davorr/davorr0906/davorr090600005/5122180-colorful-fruit-corner-vector-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74" y="3798827"/>
            <a:ext cx="5788374" cy="31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C03-7E66-46EB-8021-0B4371D72D7F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latin typeface="Ravie" pitchFamily="82" charset="0"/>
              </a:rPr>
              <a:t>Fresh Fruits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027523" y="1295400"/>
            <a:ext cx="5241353" cy="6604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u="sng" dirty="0">
                <a:latin typeface="Kristen ITC" pitchFamily="66" charset="0"/>
              </a:rPr>
              <a:t>Cooked Fresh </a:t>
            </a:r>
            <a:r>
              <a:rPr lang="en-US" sz="4000" b="1" u="sng" dirty="0" smtClean="0">
                <a:latin typeface="Kristen ITC" pitchFamily="66" charset="0"/>
              </a:rPr>
              <a:t>Fruit</a:t>
            </a:r>
            <a:endParaRPr lang="en-US" sz="4000" dirty="0">
              <a:latin typeface="Kristen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40805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 smtClean="0">
                <a:latin typeface="Kristen ITC" pitchFamily="66" charset="0"/>
              </a:rPr>
              <a:t>Overcooking causes loss of:</a:t>
            </a:r>
            <a:endParaRPr lang="en-US" sz="2400" dirty="0">
              <a:latin typeface="Kristen ITC" pitchFamily="66" charset="0"/>
            </a:endParaRPr>
          </a:p>
        </p:txBody>
      </p:sp>
      <p:pic>
        <p:nvPicPr>
          <p:cNvPr id="11" name="Picture 2" descr="http://us.cdn2.123rf.com/168nwm/davorr/davorr0906/davorr090600005/5122180-colorful-fruit-corner-vector-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3840010"/>
            <a:ext cx="5788374" cy="31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133600"/>
            <a:ext cx="739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>
                <a:latin typeface="Kristen ITC" pitchFamily="66" charset="0"/>
              </a:rPr>
              <a:t>More </a:t>
            </a:r>
            <a:r>
              <a:rPr lang="en-US" sz="2400" dirty="0" smtClean="0">
                <a:latin typeface="Kristen ITC" pitchFamily="66" charset="0"/>
              </a:rPr>
              <a:t>_________________</a:t>
            </a:r>
          </a:p>
          <a:p>
            <a:pPr lvl="1" algn="ctr"/>
            <a:r>
              <a:rPr lang="en-US" sz="2400" dirty="0">
                <a:latin typeface="Kristen ITC" pitchFamily="66" charset="0"/>
              </a:rPr>
              <a:t>(</a:t>
            </a:r>
            <a:r>
              <a:rPr lang="en-US" sz="2400" dirty="0"/>
              <a:t>pleasant to taste</a:t>
            </a:r>
            <a:r>
              <a:rPr lang="en-US" sz="2400" dirty="0" smtClean="0"/>
              <a:t>)</a:t>
            </a:r>
          </a:p>
          <a:p>
            <a:pPr lvl="1" algn="ctr"/>
            <a:endParaRPr lang="en-US" sz="2000" dirty="0">
              <a:latin typeface="Kristen ITC" pitchFamily="66" charset="0"/>
            </a:endParaRPr>
          </a:p>
          <a:p>
            <a:pPr lvl="1"/>
            <a:r>
              <a:rPr lang="en-US" sz="2400" dirty="0">
                <a:latin typeface="Kristen ITC" pitchFamily="66" charset="0"/>
              </a:rPr>
              <a:t>Cooking will preserve ________________ fruit.</a:t>
            </a:r>
          </a:p>
          <a:p>
            <a:pPr lvl="1"/>
            <a:endParaRPr lang="en-US" sz="2400" dirty="0">
              <a:latin typeface="Kristen ITC" pitchFamily="66" charset="0"/>
            </a:endParaRPr>
          </a:p>
          <a:p>
            <a:pPr lvl="1"/>
            <a:r>
              <a:rPr lang="en-US" sz="2400" dirty="0">
                <a:latin typeface="Kristen ITC" pitchFamily="66" charset="0"/>
              </a:rPr>
              <a:t>Good source of vitamins and </a:t>
            </a:r>
            <a:r>
              <a:rPr lang="en-US" sz="2400" dirty="0" smtClean="0">
                <a:latin typeface="Kristen ITC" pitchFamily="66" charset="0"/>
              </a:rPr>
              <a:t>_____________</a:t>
            </a:r>
            <a:endParaRPr lang="en-US" sz="24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63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encrypted-tbn1.gstatic.com/images?q=tbn:ANd9GcSUfh2NnpNtCW4AIAkPVzshPOL-tO3i5Whcofj2-CqnTldU_5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35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957"/>
          <a:stretch/>
        </p:blipFill>
        <p:spPr bwMode="auto">
          <a:xfrm>
            <a:off x="3048000" y="3621441"/>
            <a:ext cx="3276600" cy="32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966A-3A1B-471B-948D-224D38E3021C}" type="slidenum">
              <a:rPr lang="en-US"/>
              <a:pPr/>
              <a:t>6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Ravie" pitchFamily="82" charset="0"/>
              </a:rPr>
              <a:t>Canned Fruits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" y="1676400"/>
            <a:ext cx="9144000" cy="4648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Kristen ITC" pitchFamily="66" charset="0"/>
              </a:rPr>
              <a:t>Canned fruits may be purchased in the following forms</a:t>
            </a:r>
            <a:r>
              <a:rPr lang="en-US" sz="4000" dirty="0" smtClean="0">
                <a:latin typeface="Kristen ITC" pitchFamily="66" charset="0"/>
              </a:rPr>
              <a:t>:</a:t>
            </a:r>
          </a:p>
          <a:p>
            <a:pPr marL="0" indent="0" algn="ctr">
              <a:buNone/>
            </a:pPr>
            <a:endParaRPr lang="en-US" dirty="0">
              <a:latin typeface="Kristen ITC" pitchFamily="66" charset="0"/>
            </a:endParaRPr>
          </a:p>
          <a:p>
            <a:pPr lvl="2">
              <a:buFont typeface="Wingdings" charset="2"/>
              <a:buNone/>
            </a:pPr>
            <a:r>
              <a:rPr lang="en-US" sz="3200" dirty="0">
                <a:latin typeface="Kristen ITC" pitchFamily="66" charset="0"/>
              </a:rPr>
              <a:t>* Whole			</a:t>
            </a:r>
            <a:r>
              <a:rPr lang="en-US" sz="3200" dirty="0" smtClean="0">
                <a:latin typeface="Kristen ITC" pitchFamily="66" charset="0"/>
              </a:rPr>
              <a:t> </a:t>
            </a:r>
            <a:r>
              <a:rPr lang="en-US" sz="3200" dirty="0">
                <a:latin typeface="Kristen ITC" pitchFamily="66" charset="0"/>
              </a:rPr>
              <a:t>	</a:t>
            </a:r>
            <a:r>
              <a:rPr lang="en-US" sz="3200" dirty="0" smtClean="0">
                <a:latin typeface="Kristen ITC" pitchFamily="66" charset="0"/>
              </a:rPr>
              <a:t>     * </a:t>
            </a:r>
            <a:r>
              <a:rPr lang="en-US" sz="3200" dirty="0">
                <a:latin typeface="Kristen ITC" pitchFamily="66" charset="0"/>
              </a:rPr>
              <a:t>Tidbits</a:t>
            </a:r>
          </a:p>
          <a:p>
            <a:pPr lvl="2">
              <a:buFont typeface="Wingdings" charset="2"/>
              <a:buNone/>
            </a:pPr>
            <a:r>
              <a:rPr lang="en-US" sz="3200" dirty="0">
                <a:latin typeface="Kristen ITC" pitchFamily="66" charset="0"/>
              </a:rPr>
              <a:t>* </a:t>
            </a:r>
            <a:r>
              <a:rPr lang="en-US" sz="3200" dirty="0" smtClean="0">
                <a:latin typeface="Kristen ITC" pitchFamily="66" charset="0"/>
              </a:rPr>
              <a:t>H	</a:t>
            </a:r>
            <a:r>
              <a:rPr lang="en-US" sz="3200" dirty="0">
                <a:latin typeface="Kristen ITC" pitchFamily="66" charset="0"/>
              </a:rPr>
              <a:t>		</a:t>
            </a:r>
            <a:r>
              <a:rPr lang="en-US" sz="3200" dirty="0" smtClean="0">
                <a:latin typeface="Kristen ITC" pitchFamily="66" charset="0"/>
              </a:rPr>
              <a:t>	</a:t>
            </a:r>
            <a:r>
              <a:rPr lang="en-US" sz="3200" dirty="0">
                <a:latin typeface="Kristen ITC" pitchFamily="66" charset="0"/>
              </a:rPr>
              <a:t>	</a:t>
            </a:r>
            <a:r>
              <a:rPr lang="en-US" sz="3200" dirty="0" smtClean="0">
                <a:latin typeface="Kristen ITC" pitchFamily="66" charset="0"/>
              </a:rPr>
              <a:t>     * S</a:t>
            </a:r>
            <a:endParaRPr lang="en-US" sz="3200" dirty="0">
              <a:latin typeface="Kristen ITC" pitchFamily="66" charset="0"/>
            </a:endParaRPr>
          </a:p>
          <a:p>
            <a:pPr lvl="2">
              <a:buFont typeface="Wingdings" charset="2"/>
              <a:buNone/>
            </a:pPr>
            <a:r>
              <a:rPr lang="en-US" sz="3200" dirty="0">
                <a:latin typeface="Kristen ITC" pitchFamily="66" charset="0"/>
              </a:rPr>
              <a:t>* Sliced		</a:t>
            </a:r>
            <a:r>
              <a:rPr lang="en-US" sz="3200" dirty="0" smtClean="0">
                <a:latin typeface="Kristen ITC" pitchFamily="66" charset="0"/>
              </a:rPr>
              <a:t>	   </a:t>
            </a:r>
            <a:r>
              <a:rPr lang="en-US" sz="3200" dirty="0">
                <a:latin typeface="Kristen ITC" pitchFamily="66" charset="0"/>
              </a:rPr>
              <a:t>	</a:t>
            </a:r>
            <a:r>
              <a:rPr lang="en-US" sz="3200" dirty="0" smtClean="0">
                <a:latin typeface="Kristen ITC" pitchFamily="66" charset="0"/>
              </a:rPr>
              <a:t>     * </a:t>
            </a:r>
            <a:r>
              <a:rPr lang="en-US" sz="3200" dirty="0">
                <a:latin typeface="Kristen ITC" pitchFamily="66" charset="0"/>
              </a:rPr>
              <a:t>Juice</a:t>
            </a:r>
          </a:p>
          <a:p>
            <a:pPr lvl="2">
              <a:buFont typeface="Wingdings" charset="2"/>
              <a:buNone/>
            </a:pPr>
            <a:r>
              <a:rPr lang="en-US" sz="3200" dirty="0">
                <a:latin typeface="Kristen ITC" pitchFamily="66" charset="0"/>
              </a:rPr>
              <a:t>* Chunked	</a:t>
            </a:r>
            <a:r>
              <a:rPr lang="en-US" sz="3200" dirty="0" smtClean="0">
                <a:latin typeface="Kristen ITC" pitchFamily="66" charset="0"/>
              </a:rPr>
              <a:t>	</a:t>
            </a:r>
            <a:r>
              <a:rPr lang="en-US" sz="3200" dirty="0">
                <a:latin typeface="Kristen ITC" pitchFamily="66" charset="0"/>
              </a:rPr>
              <a:t>	</a:t>
            </a:r>
            <a:r>
              <a:rPr lang="en-US" sz="3200" dirty="0" smtClean="0">
                <a:latin typeface="Kristen ITC" pitchFamily="66" charset="0"/>
              </a:rPr>
              <a:t>     * </a:t>
            </a:r>
            <a:r>
              <a:rPr lang="en-US" sz="3200" dirty="0">
                <a:latin typeface="Kristen ITC" pitchFamily="66" charset="0"/>
              </a:rPr>
              <a:t>Sauce</a:t>
            </a:r>
          </a:p>
          <a:p>
            <a:pPr lvl="2">
              <a:buFont typeface="Wingdings" charset="2"/>
              <a:buNone/>
            </a:pPr>
            <a:r>
              <a:rPr lang="en-US" sz="3200" dirty="0">
                <a:latin typeface="Kristen ITC" pitchFamily="66" charset="0"/>
              </a:rPr>
              <a:t>* </a:t>
            </a:r>
            <a:r>
              <a:rPr lang="en-US" sz="3200" dirty="0" smtClean="0">
                <a:latin typeface="Kristen ITC" pitchFamily="66" charset="0"/>
              </a:rPr>
              <a:t>C		 </a:t>
            </a:r>
            <a:r>
              <a:rPr lang="en-US" sz="3200" dirty="0">
                <a:latin typeface="Kristen ITC" pitchFamily="66" charset="0"/>
              </a:rPr>
              <a:t>	</a:t>
            </a:r>
            <a:r>
              <a:rPr lang="en-US" sz="3200" dirty="0" smtClean="0">
                <a:latin typeface="Kristen ITC" pitchFamily="66" charset="0"/>
              </a:rPr>
              <a:t>	</a:t>
            </a:r>
            <a:r>
              <a:rPr lang="en-US" sz="3200" dirty="0">
                <a:latin typeface="Kristen ITC" pitchFamily="66" charset="0"/>
              </a:rPr>
              <a:t>	</a:t>
            </a:r>
            <a:r>
              <a:rPr lang="en-US" sz="3200" dirty="0" smtClean="0">
                <a:latin typeface="Kristen ITC" pitchFamily="66" charset="0"/>
              </a:rPr>
              <a:t>     * S</a:t>
            </a:r>
            <a:endParaRPr lang="en-US" sz="3200" dirty="0">
              <a:latin typeface="Kristen ITC" pitchFamily="66" charset="0"/>
            </a:endParaRPr>
          </a:p>
          <a:p>
            <a:pPr lvl="2">
              <a:buFont typeface="Wingdings" charset="2"/>
              <a:buNone/>
            </a:pPr>
            <a:endParaRPr lang="en-US" sz="32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AD14-7BFC-45AA-8E77-22DC8A8B3D8E}" type="slidenum">
              <a:rPr lang="en-US"/>
              <a:pPr/>
              <a:t>7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Ravie" pitchFamily="82" charset="0"/>
              </a:rPr>
              <a:t>Canned Fruits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743200" y="1905000"/>
            <a:ext cx="6400800" cy="4953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>
                <a:latin typeface="Kristen ITC" pitchFamily="66" charset="0"/>
              </a:rPr>
              <a:t>__________________ or _______________pieces </a:t>
            </a:r>
            <a:r>
              <a:rPr lang="en-US" sz="2800" dirty="0">
                <a:latin typeface="Kristen ITC" pitchFamily="66" charset="0"/>
              </a:rPr>
              <a:t>of canned fruit usually costs more</a:t>
            </a:r>
            <a:r>
              <a:rPr lang="en-US" sz="2800" dirty="0" smtClean="0">
                <a:latin typeface="Kristen ITC" pitchFamily="66" charset="0"/>
              </a:rPr>
              <a:t>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>
              <a:latin typeface="Kristen ITC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latin typeface="Kristen ITC" pitchFamily="66" charset="0"/>
              </a:rPr>
              <a:t>Store cans in a </a:t>
            </a:r>
            <a:r>
              <a:rPr lang="en-US" sz="2800" dirty="0" smtClean="0">
                <a:latin typeface="Kristen ITC" pitchFamily="66" charset="0"/>
              </a:rPr>
              <a:t>__________________________________. 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 smtClean="0">
                <a:latin typeface="Kristen ITC" pitchFamily="66" charset="0"/>
              </a:rPr>
              <a:t>Rotate </a:t>
            </a:r>
            <a:r>
              <a:rPr lang="en-US" sz="2800" dirty="0">
                <a:latin typeface="Kristen ITC" pitchFamily="66" charset="0"/>
              </a:rPr>
              <a:t>the stock of cans and avoid keeping canned fruit for longer than </a:t>
            </a:r>
            <a:r>
              <a:rPr lang="en-US" sz="2800" dirty="0" smtClean="0">
                <a:latin typeface="Kristen ITC" pitchFamily="66" charset="0"/>
              </a:rPr>
              <a:t>_________________months</a:t>
            </a:r>
            <a:r>
              <a:rPr lang="en-US" sz="2800" dirty="0">
                <a:latin typeface="Kristen ITC" pitchFamily="66" charset="0"/>
              </a:rPr>
              <a:t>.</a:t>
            </a:r>
          </a:p>
        </p:txBody>
      </p:sp>
      <p:pic>
        <p:nvPicPr>
          <p:cNvPr id="36869" name="Picture 5" descr="FD01030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447800"/>
            <a:ext cx="2765425" cy="3881437"/>
          </a:xfrm>
        </p:spPr>
      </p:pic>
    </p:spTree>
    <p:extLst>
      <p:ext uri="{BB962C8B-B14F-4D97-AF65-F5344CB8AC3E}">
        <p14:creationId xmlns:p14="http://schemas.microsoft.com/office/powerpoint/2010/main" val="308797590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4700" dirty="0">
                <a:ln>
                  <a:solidFill>
                    <a:schemeClr val="bg2"/>
                  </a:solidFill>
                </a:ln>
                <a:latin typeface="Ravie" pitchFamily="82" charset="0"/>
              </a:rPr>
              <a:t>Canned Fruits/Juices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9370"/>
            <a:ext cx="9296400" cy="4419599"/>
          </a:xfrm>
        </p:spPr>
        <p:txBody>
          <a:bodyPr>
            <a:noAutofit/>
          </a:bodyPr>
          <a:lstStyle/>
          <a:p>
            <a:r>
              <a:rPr lang="en-US" dirty="0">
                <a:latin typeface="Kristen ITC" panose="03050502040202030202" pitchFamily="66" charset="0"/>
              </a:rPr>
              <a:t>Canned fruits come packed in </a:t>
            </a:r>
            <a:r>
              <a:rPr lang="en-US" dirty="0" smtClean="0">
                <a:latin typeface="Kristen ITC" panose="03050502040202030202" pitchFamily="66" charset="0"/>
              </a:rPr>
              <a:t>__________________or </a:t>
            </a:r>
            <a:r>
              <a:rPr lang="en-US" dirty="0">
                <a:latin typeface="Kristen ITC" panose="03050502040202030202" pitchFamily="66" charset="0"/>
              </a:rPr>
              <a:t>in light, heavy, or extra heavy </a:t>
            </a:r>
            <a:r>
              <a:rPr lang="en-US" dirty="0" smtClean="0">
                <a:latin typeface="Kristen ITC" panose="03050502040202030202" pitchFamily="66" charset="0"/>
              </a:rPr>
              <a:t>___________________.</a:t>
            </a:r>
            <a:endParaRPr lang="en-US" dirty="0">
              <a:latin typeface="Kristen ITC" panose="03050502040202030202" pitchFamily="66" charset="0"/>
            </a:endParaRPr>
          </a:p>
          <a:p>
            <a:r>
              <a:rPr lang="en-US" dirty="0">
                <a:latin typeface="Kristen ITC" panose="03050502040202030202" pitchFamily="66" charset="0"/>
              </a:rPr>
              <a:t>Juices come in bottles, cartons, cans, or frozen concentrate</a:t>
            </a:r>
          </a:p>
          <a:p>
            <a:r>
              <a:rPr lang="en-US" dirty="0">
                <a:latin typeface="Kristen ITC" panose="03050502040202030202" pitchFamily="66" charset="0"/>
              </a:rPr>
              <a:t>If label says “juice” the </a:t>
            </a:r>
            <a:r>
              <a:rPr lang="en-US" dirty="0" smtClean="0">
                <a:latin typeface="Kristen ITC" panose="03050502040202030202" pitchFamily="66" charset="0"/>
              </a:rPr>
              <a:t>product =_____________%juice</a:t>
            </a:r>
            <a:endParaRPr lang="en-US" dirty="0">
              <a:latin typeface="Kristen ITC" panose="03050502040202030202" pitchFamily="66" charset="0"/>
            </a:endParaRPr>
          </a:p>
          <a:p>
            <a:pPr lvl="1"/>
            <a:r>
              <a:rPr lang="en-US" dirty="0">
                <a:latin typeface="Kristen ITC" panose="03050502040202030202" pitchFamily="66" charset="0"/>
              </a:rPr>
              <a:t>If not pure juice must be called another name “fruit drink”</a:t>
            </a:r>
          </a:p>
        </p:txBody>
      </p:sp>
      <p:pic>
        <p:nvPicPr>
          <p:cNvPr id="4098" name="Picture 2" descr="http://t3.gstatic.com/images?q=tbn:ANd9GcSLn--0VDF42Gf6lOupBywURoSoeliLq5hoCe_XnI0cLwCQLP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5137" y="1749137"/>
            <a:ext cx="1066802" cy="91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738" y="-76200"/>
            <a:ext cx="8229600" cy="1143000"/>
          </a:xfrm>
        </p:spPr>
        <p:txBody>
          <a:bodyPr/>
          <a:lstStyle/>
          <a:p>
            <a:r>
              <a:rPr lang="en-US" sz="5500" dirty="0">
                <a:ln>
                  <a:solidFill>
                    <a:schemeClr val="bg2"/>
                  </a:solidFill>
                </a:ln>
                <a:latin typeface="Ravie" pitchFamily="82" charset="0"/>
              </a:rPr>
              <a:t>Fruit Sauces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506" y="1066800"/>
            <a:ext cx="8614064" cy="4876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Kristen ITC" panose="03050502040202030202" pitchFamily="66" charset="0"/>
              </a:rPr>
              <a:t>Goal=break down </a:t>
            </a:r>
            <a:r>
              <a:rPr lang="en-US" dirty="0" smtClean="0">
                <a:latin typeface="Kristen ITC" panose="03050502040202030202" pitchFamily="66" charset="0"/>
              </a:rPr>
              <a:t>_______________</a:t>
            </a:r>
            <a:endParaRPr lang="en-US" dirty="0">
              <a:latin typeface="Kristen ITC" panose="03050502040202030202" pitchFamily="66" charset="0"/>
            </a:endParaRPr>
          </a:p>
          <a:p>
            <a:r>
              <a:rPr lang="en-US" dirty="0" smtClean="0">
                <a:latin typeface="Kristen ITC" panose="03050502040202030202" pitchFamily="66" charset="0"/>
              </a:rPr>
              <a:t>_________________isn’t </a:t>
            </a:r>
            <a:r>
              <a:rPr lang="en-US" dirty="0">
                <a:latin typeface="Kristen ITC" panose="03050502040202030202" pitchFamily="66" charset="0"/>
              </a:rPr>
              <a:t>added until end of cooking</a:t>
            </a:r>
          </a:p>
          <a:p>
            <a:pPr lvl="1"/>
            <a:r>
              <a:rPr lang="en-US" sz="3200" dirty="0">
                <a:latin typeface="Kristen ITC" panose="03050502040202030202" pitchFamily="66" charset="0"/>
              </a:rPr>
              <a:t>This thins </a:t>
            </a:r>
            <a:r>
              <a:rPr lang="en-US" sz="3200" dirty="0" smtClean="0">
                <a:latin typeface="Kristen ITC" panose="03050502040202030202" pitchFamily="66" charset="0"/>
              </a:rPr>
              <a:t>sauce</a:t>
            </a:r>
          </a:p>
          <a:p>
            <a:pPr marL="457200" lvl="1" indent="0">
              <a:buNone/>
            </a:pPr>
            <a:endParaRPr lang="en-US" dirty="0">
              <a:latin typeface="Kristen ITC" panose="03050502040202030202" pitchFamily="66" charset="0"/>
            </a:endParaRPr>
          </a:p>
          <a:p>
            <a:r>
              <a:rPr lang="en-US" dirty="0">
                <a:latin typeface="Kristen ITC" panose="03050502040202030202" pitchFamily="66" charset="0"/>
              </a:rPr>
              <a:t>When cooking in water use as </a:t>
            </a:r>
            <a:r>
              <a:rPr lang="en-US" dirty="0" smtClean="0">
                <a:latin typeface="Kristen ITC" panose="03050502040202030202" pitchFamily="66" charset="0"/>
              </a:rPr>
              <a:t>__________________water </a:t>
            </a:r>
            <a:r>
              <a:rPr lang="en-US" dirty="0">
                <a:latin typeface="Kristen ITC" panose="03050502040202030202" pitchFamily="66" charset="0"/>
              </a:rPr>
              <a:t>as possible </a:t>
            </a:r>
          </a:p>
          <a:p>
            <a:pPr lvl="1"/>
            <a:r>
              <a:rPr lang="en-US" sz="3200" dirty="0">
                <a:latin typeface="Kristen ITC" panose="03050502040202030202" pitchFamily="66" charset="0"/>
              </a:rPr>
              <a:t>Prevents loss of flavor and water soluble nutrients</a:t>
            </a:r>
          </a:p>
        </p:txBody>
      </p:sp>
      <p:pic>
        <p:nvPicPr>
          <p:cNvPr id="4" name="Picture 2" descr="http://t3.gstatic.com/images?q=tbn:ANd9GcSLn--0VDF42Gf6lOupBywURoSoeliLq5hoCe_XnI0cLwCQLP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97037" y="1711037"/>
            <a:ext cx="1143002" cy="91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581</Words>
  <Application>Microsoft Office PowerPoint</Application>
  <PresentationFormat>On-screen Show (4:3)</PresentationFormat>
  <Paragraphs>175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Types of Fruit!</vt:lpstr>
      <vt:lpstr>4 Different Forms of Fruit Available</vt:lpstr>
      <vt:lpstr>Fresh Fruits</vt:lpstr>
      <vt:lpstr>PowerPoint Presentation</vt:lpstr>
      <vt:lpstr>Fresh Fruits</vt:lpstr>
      <vt:lpstr>Canned Fruits</vt:lpstr>
      <vt:lpstr>Canned Fruits</vt:lpstr>
      <vt:lpstr>Canned Fruits/Juices</vt:lpstr>
      <vt:lpstr>Fruit Sauces</vt:lpstr>
      <vt:lpstr>Frozen Fruit</vt:lpstr>
      <vt:lpstr>Dried Fruits</vt:lpstr>
      <vt:lpstr>Dried Fruits</vt:lpstr>
      <vt:lpstr>Storing Fruits</vt:lpstr>
      <vt:lpstr>PowerPoint Presentation</vt:lpstr>
      <vt:lpstr>Pomes</vt:lpstr>
      <vt:lpstr>Drupes</vt:lpstr>
      <vt:lpstr>Berries</vt:lpstr>
      <vt:lpstr>Citrus Fruits</vt:lpstr>
      <vt:lpstr>Melons</vt:lpstr>
      <vt:lpstr>Tropical Fruits</vt:lpstr>
      <vt:lpstr>Which fruits ripen?</vt:lpstr>
    </vt:vector>
  </TitlesOfParts>
  <Company>CUSD95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Fruit!</dc:title>
  <dc:creator>CUSD95</dc:creator>
  <cp:lastModifiedBy>CUSD95</cp:lastModifiedBy>
  <cp:revision>9</cp:revision>
  <cp:lastPrinted>2014-04-01T03:15:30Z</cp:lastPrinted>
  <dcterms:created xsi:type="dcterms:W3CDTF">2013-09-04T22:49:36Z</dcterms:created>
  <dcterms:modified xsi:type="dcterms:W3CDTF">2014-10-02T21:24:20Z</dcterms:modified>
</cp:coreProperties>
</file>